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80" r:id="rId22"/>
    <p:sldId id="275" r:id="rId23"/>
    <p:sldId id="276" r:id="rId24"/>
    <p:sldId id="277" r:id="rId25"/>
    <p:sldId id="282" r:id="rId26"/>
  </p:sldIdLst>
  <p:sldSz cx="9906000" cy="6858000" type="A4"/>
  <p:notesSz cx="9906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F962E2-E80E-9202-BDEE-3227C0A71EC4}">
  <a:tblStyle styleId="{9CF962E2-E80E-9202-BDEE-3227C0A71EC4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7A5270-F158-46F4-9BDB-589091CE135F}" type="datetimeFigureOut">
              <a:rPr lang="en-US"/>
              <a:t>8/7/2023</a:t>
            </a:fld>
            <a:endParaRPr lang="en-US"/>
          </a:p>
        </p:txBody>
      </p:sp>
      <p:sp>
        <p:nvSpPr>
          <p:cNvPr id="6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990600" y="3300413"/>
            <a:ext cx="7924800" cy="27003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F7C4F0-D7E7-4534-84C2-E48B349CBFED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No contradiction with common non-shared environmental factors</a:t>
            </a:r>
          </a:p>
          <a:p>
            <a:pPr marL="171450" indent="-171450">
              <a:buFontTx/>
              <a:buChar char="-"/>
              <a:defRPr/>
            </a:pPr>
            <a:r>
              <a:rPr lang="de-DE"/>
              <a:t>Common with respect to the variables</a:t>
            </a:r>
            <a:endParaRPr/>
          </a:p>
          <a:p>
            <a:pPr marL="171450" indent="-171450">
              <a:buFontTx/>
              <a:buChar char="-"/>
              <a:defRPr/>
            </a:pPr>
            <a:r>
              <a:rPr lang="de-DE"/>
              <a:t>Shared with respect to the two twins</a:t>
            </a:r>
            <a:endParaRPr lang="en-US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DDF7C4F0-D7E7-4534-84C2-E48B349CBFED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No contradiction with common non-shared environmental factors</a:t>
            </a:r>
          </a:p>
          <a:p>
            <a:pPr marL="171450" indent="-171450">
              <a:buFontTx/>
              <a:buChar char="-"/>
              <a:defRPr/>
            </a:pPr>
            <a:r>
              <a:rPr lang="de-DE"/>
              <a:t>Common with respect to the variables</a:t>
            </a:r>
            <a:endParaRPr/>
          </a:p>
          <a:p>
            <a:pPr marL="171450" indent="-171450">
              <a:buFontTx/>
              <a:buChar char="-"/>
              <a:defRPr/>
            </a:pPr>
            <a:r>
              <a:rPr lang="de-DE"/>
              <a:t>Shared with respect to the two twins</a:t>
            </a:r>
            <a:endParaRPr lang="en-US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DDF7C4F0-D7E7-4534-84C2-E48B349CBFED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No contradiction with common non-shared environmental factors</a:t>
            </a:r>
          </a:p>
          <a:p>
            <a:pPr marL="171450" indent="-171450">
              <a:buFontTx/>
              <a:buChar char="-"/>
              <a:defRPr/>
            </a:pPr>
            <a:r>
              <a:rPr lang="de-DE"/>
              <a:t>Common with respect to the variables</a:t>
            </a:r>
            <a:endParaRPr/>
          </a:p>
          <a:p>
            <a:pPr marL="171450" indent="-171450">
              <a:buFontTx/>
              <a:buChar char="-"/>
              <a:defRPr/>
            </a:pPr>
            <a:r>
              <a:rPr lang="de-DE"/>
              <a:t>Shared with respect to the two twins</a:t>
            </a:r>
            <a:endParaRPr lang="en-US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DDF7C4F0-D7E7-4534-84C2-E48B349CBFED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742950" y="2130428"/>
            <a:ext cx="8420100" cy="1470025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485900" y="3886200"/>
            <a:ext cx="69342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7181850" y="274639"/>
            <a:ext cx="2228850" cy="5851525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495300" y="274639"/>
            <a:ext cx="6521450" cy="5851525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‹Nr.›</a:t>
            </a:fld>
            <a:endParaRPr lang="de-DE"/>
          </a:p>
        </p:txBody>
      </p:sp>
      <p:sp>
        <p:nvSpPr>
          <p:cNvPr id="9" name="Rechteck 6"/>
          <p:cNvSpPr/>
          <p:nvPr userDrawn="1"/>
        </p:nvSpPr>
        <p:spPr bwMode="auto">
          <a:xfrm>
            <a:off x="177391" y="157836"/>
            <a:ext cx="9555000" cy="6588000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0" name="Gerade Verbindung 7"/>
          <p:cNvCxnSpPr>
            <a:cxnSpLocks/>
          </p:cNvCxnSpPr>
          <p:nvPr userDrawn="1"/>
        </p:nvCxnSpPr>
        <p:spPr bwMode="auto">
          <a:xfrm>
            <a:off x="350490" y="1412776"/>
            <a:ext cx="9205023" cy="0"/>
          </a:xfrm>
          <a:prstGeom prst="line">
            <a:avLst/>
          </a:prstGeom>
          <a:ln w="57150" cmpd="dbl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 10" descr="logo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75766" y="6205715"/>
            <a:ext cx="1329883" cy="5455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  <p:sp>
        <p:nvSpPr>
          <p:cNvPr id="7" name="Foliennummernplatzhalter 5"/>
          <p:cNvSpPr txBox="1"/>
          <p:nvPr userDrawn="1"/>
        </p:nvSpPr>
        <p:spPr bwMode="auto">
          <a:xfrm>
            <a:off x="495114" y="6391977"/>
            <a:ext cx="2311399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>
              <a:defRPr sz="1300">
                <a:solidFill>
                  <a:srgbClr val="AD1917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26D89EF-3C3A-4E06-893E-1B74ABA00C59}" type="slidenum">
              <a:rPr lang="de-DE"/>
              <a:t>‹Nr.›</a:t>
            </a:fld>
            <a:endParaRPr lang="de-DE"/>
          </a:p>
        </p:txBody>
      </p:sp>
      <p:pic>
        <p:nvPicPr>
          <p:cNvPr id="8" name="Bild 3" descr="logo.p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307374" y="6157305"/>
            <a:ext cx="1329883" cy="5455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95300" y="6356353"/>
            <a:ext cx="2311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95CDE6-7D08-45B6-9F69-5EF207C1F905}" type="datetimeFigureOut">
              <a:rPr lang="de-DE"/>
              <a:t>07.08.2023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099300" y="6356353"/>
            <a:ext cx="2311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5C9046-83AA-4383-A1C3-2E4CB316CAD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7/cbo9780511996481.012" TargetMode="External"/><Relationship Id="rId2" Type="http://schemas.openxmlformats.org/officeDocument/2006/relationships/hyperlink" Target="https://doi.org/10.1007/s11135-018-0802-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2" descr="Datei:Logo-Universität des Saarlandes.sv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8314231" y="6165304"/>
            <a:ext cx="1323025" cy="493200"/>
          </a:xfrm>
          <a:prstGeom prst="rect">
            <a:avLst/>
          </a:prstGeom>
          <a:noFill/>
        </p:spPr>
      </p:pic>
      <p:pic>
        <p:nvPicPr>
          <p:cNvPr id="5" name="Bild 10" descr="logo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916858" y="441497"/>
            <a:ext cx="4012325" cy="1646082"/>
          </a:xfrm>
          <a:prstGeom prst="rect">
            <a:avLst/>
          </a:prstGeom>
        </p:spPr>
      </p:pic>
      <p:graphicFrame>
        <p:nvGraphicFramePr>
          <p:cNvPr id="6" name="Tabelle 19"/>
          <p:cNvGraphicFramePr>
            <a:graphicFrameLocks noGrp="1"/>
          </p:cNvGraphicFramePr>
          <p:nvPr/>
        </p:nvGraphicFramePr>
        <p:xfrm>
          <a:off x="674549" y="2276872"/>
          <a:ext cx="8496944" cy="3339032"/>
        </p:xfrm>
        <a:graphic>
          <a:graphicData uri="http://schemas.openxmlformats.org/drawingml/2006/table">
            <a:tbl>
              <a:tblPr firstRow="1" bandRow="1">
                <a:tableStyleId>{9CF962E2-E80E-9202-BDEE-3227C0A71EC4}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917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defRPr/>
                      </a:pPr>
                      <a:r>
                        <a:rPr lang="de-DE" sz="3000" b="1" i="1" cap="small" dirty="0">
                          <a:solidFill>
                            <a:srgbClr val="C00000"/>
                          </a:solidFill>
                        </a:rPr>
                        <a:t>Behavioral Genetic Data Analysis</a:t>
                      </a:r>
                      <a:endParaRPr dirty="0"/>
                    </a:p>
                    <a:p>
                      <a:pPr marL="0" marR="0" lvl="0" indent="0"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Co-twin control models</a:t>
                      </a:r>
                      <a:endParaRPr dirty="0"/>
                    </a:p>
                  </a:txBody>
                  <a:tcPr marL="324000" marR="324000" anchor="ctr">
                    <a:lnL w="12700" algn="ctr">
                      <a:noFill/>
                    </a:lnL>
                    <a:lnR w="12700" algn="ctr">
                      <a:noFill/>
                    </a:lnR>
                    <a:lnT w="19050" algn="ctr">
                      <a:solidFill>
                        <a:srgbClr val="AD1917"/>
                      </a:solidFill>
                    </a:lnT>
                    <a:lnB w="381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566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August 18</a:t>
                      </a:r>
                      <a:r>
                        <a:rPr lang="en-US" sz="1800" i="1" baseline="300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sz="1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and 19</a:t>
                      </a:r>
                      <a:r>
                        <a:rPr lang="en-US" sz="1800" i="1" baseline="300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sz="1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2021</a:t>
                      </a:r>
                      <a:endParaRPr/>
                    </a:p>
                  </a:txBody>
                  <a:tcPr marL="324000" marR="324000" anchor="b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62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defRPr/>
                      </a:pPr>
                      <a:r>
                        <a:rPr lang="de-DE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Lecturers</a:t>
                      </a:r>
                      <a:r>
                        <a:rPr lang="de-D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 Dr. Bastian Mönkediek</a:t>
                      </a:r>
                      <a:r>
                        <a:rPr lang="de-DE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de-D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Mirko Ruks</a:t>
                      </a:r>
                      <a:r>
                        <a:rPr lang="de-DE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de-D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Christoph Klatzka</a:t>
                      </a:r>
                      <a:r>
                        <a:rPr lang="de-DE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dirty="0"/>
                    </a:p>
                    <a:p>
                      <a:pPr algn="l">
                        <a:lnSpc>
                          <a:spcPct val="120000"/>
                        </a:lnSpc>
                        <a:defRPr/>
                      </a:pPr>
                      <a:r>
                        <a:rPr lang="de-DE" sz="1600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Bielefeld University, Bielefeld, Germany</a:t>
                      </a:r>
                      <a:endParaRPr dirty="0"/>
                    </a:p>
                    <a:p>
                      <a:pPr algn="l">
                        <a:lnSpc>
                          <a:spcPct val="120000"/>
                        </a:lnSpc>
                        <a:defRPr/>
                      </a:pPr>
                      <a:r>
                        <a:rPr lang="de-DE" sz="1600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</a:t>
                      </a: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Saarland University, </a:t>
                      </a:r>
                      <a:r>
                        <a:rPr lang="de-DE" sz="16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Saarbruecken</a:t>
                      </a: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Germany</a:t>
                      </a:r>
                      <a:endParaRPr dirty="0"/>
                    </a:p>
                  </a:txBody>
                  <a:tcPr marL="324000" marR="324000" anchor="ctr">
                    <a:lnL w="12700" algn="ctr">
                      <a:noFill/>
                    </a:lnL>
                    <a:lnR w="12700" algn="ctr">
                      <a:noFill/>
                    </a:lnR>
                    <a:lnT w="3175" algn="ctr">
                      <a:noFill/>
                    </a:lnT>
                    <a:lnB w="19050" algn="ctr">
                      <a:solidFill>
                        <a:srgbClr val="AD1917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Grafik 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247184" y="6165304"/>
            <a:ext cx="1821229" cy="5223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de-DE">
                <a:latin typeface="Calibri"/>
                <a:cs typeface="Arial"/>
              </a:rPr>
              <a:t>1. </a:t>
            </a:r>
            <a:r>
              <a:rPr lang="de-DE"/>
              <a:t>Omitted variable bias: The problem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1"/>
              <p:cNvSpPr/>
              <p:nvPr/>
            </p:nvSpPr>
            <p:spPr bwMode="auto">
              <a:xfrm>
                <a:off x="1640632" y="3156123"/>
                <a:ext cx="2053268" cy="5351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𝑪𝒐𝒈𝒏𝒊𝒕𝒊𝒗𝒆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𝑺𝒌𝒊𝒍𝒍𝒔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0632" y="3156123"/>
                <a:ext cx="2053268" cy="535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Ellipse 2"/>
              <p:cNvSpPr/>
              <p:nvPr/>
            </p:nvSpPr>
            <p:spPr bwMode="auto">
              <a:xfrm>
                <a:off x="2864768" y="1417638"/>
                <a:ext cx="1162419" cy="5431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4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Ellips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64768" y="1417638"/>
                <a:ext cx="1162419" cy="543181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4"/>
              <p:cNvSpPr/>
              <p:nvPr/>
            </p:nvSpPr>
            <p:spPr bwMode="auto">
              <a:xfrm>
                <a:off x="5431028" y="3156123"/>
                <a:ext cx="1754220" cy="5351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𝑴𝒂𝒕𝒉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𝒈𝒓𝒂𝒅𝒆𝒔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1028" y="3156123"/>
                <a:ext cx="1754220" cy="5351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mit Pfeil 106"/>
          <p:cNvCxnSpPr>
            <a:cxnSpLocks/>
            <a:stCxn id="8" idx="4"/>
            <a:endCxn id="9" idx="0"/>
          </p:cNvCxnSpPr>
          <p:nvPr/>
        </p:nvCxnSpPr>
        <p:spPr bwMode="auto">
          <a:xfrm>
            <a:off x="3445978" y="1960819"/>
            <a:ext cx="2862160" cy="1195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8"/>
          <p:cNvCxnSpPr>
            <a:cxnSpLocks/>
            <a:stCxn id="7" idx="3"/>
            <a:endCxn id="9" idx="1"/>
          </p:cNvCxnSpPr>
          <p:nvPr/>
        </p:nvCxnSpPr>
        <p:spPr bwMode="auto">
          <a:xfrm>
            <a:off x="3693900" y="3423698"/>
            <a:ext cx="1737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2"/>
          <p:cNvCxnSpPr>
            <a:cxnSpLocks/>
            <a:endCxn id="9" idx="0"/>
          </p:cNvCxnSpPr>
          <p:nvPr/>
        </p:nvCxnSpPr>
        <p:spPr bwMode="auto">
          <a:xfrm>
            <a:off x="5489372" y="1960819"/>
            <a:ext cx="818766" cy="1195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llipse 27"/>
              <p:cNvSpPr/>
              <p:nvPr/>
            </p:nvSpPr>
            <p:spPr bwMode="auto">
              <a:xfrm>
                <a:off x="5024038" y="1425669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e-DE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C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2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Ellips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4038" y="1425669"/>
                <a:ext cx="930669" cy="53515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Ellipse 17"/>
              <p:cNvSpPr/>
              <p:nvPr/>
            </p:nvSpPr>
            <p:spPr bwMode="auto">
              <a:xfrm>
                <a:off x="8191998" y="3149816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de-DE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Ellips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91998" y="3149816"/>
                <a:ext cx="930669" cy="53515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8"/>
          <p:cNvCxnSpPr>
            <a:cxnSpLocks/>
            <a:stCxn id="14" idx="2"/>
          </p:cNvCxnSpPr>
          <p:nvPr/>
        </p:nvCxnSpPr>
        <p:spPr bwMode="auto">
          <a:xfrm flipH="1">
            <a:off x="7185248" y="3417391"/>
            <a:ext cx="1006750" cy="6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cxnSpLocks/>
            <a:stCxn id="8" idx="4"/>
            <a:endCxn id="7" idx="0"/>
          </p:cNvCxnSpPr>
          <p:nvPr/>
        </p:nvCxnSpPr>
        <p:spPr bwMode="auto">
          <a:xfrm flipH="1">
            <a:off x="2667266" y="1960819"/>
            <a:ext cx="778712" cy="1195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Gerade Verbindung mit Pfeil 19"/>
          <p:cNvCxnSpPr>
            <a:cxnSpLocks/>
            <a:endCxn id="7" idx="0"/>
          </p:cNvCxnSpPr>
          <p:nvPr/>
        </p:nvCxnSpPr>
        <p:spPr bwMode="auto">
          <a:xfrm flipH="1">
            <a:off x="2667266" y="1954512"/>
            <a:ext cx="2842134" cy="120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Ellipse 22"/>
              <p:cNvSpPr/>
              <p:nvPr/>
            </p:nvSpPr>
            <p:spPr bwMode="auto">
              <a:xfrm>
                <a:off x="2201931" y="4346694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de-DE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Ellips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1931" y="4346694"/>
                <a:ext cx="930669" cy="53515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Gerade Verbindung mit Pfeil 23"/>
          <p:cNvCxnSpPr>
            <a:cxnSpLocks/>
            <a:stCxn id="18" idx="0"/>
            <a:endCxn id="7" idx="2"/>
          </p:cNvCxnSpPr>
          <p:nvPr/>
        </p:nvCxnSpPr>
        <p:spPr bwMode="auto">
          <a:xfrm flipV="1">
            <a:off x="2667266" y="3691273"/>
            <a:ext cx="0" cy="655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feld 4"/>
          <p:cNvSpPr txBox="1"/>
          <p:nvPr/>
        </p:nvSpPr>
        <p:spPr bwMode="auto">
          <a:xfrm>
            <a:off x="1064568" y="522920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/>
              <a:t>If the red paths are not = 0  the effect of cognitive skills on math grades probably will be biased!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marL="570252" indent="-570252">
              <a:buAutoNum type="arabicPeriod"/>
              <a:defRPr/>
            </a:pPr>
            <a:r>
              <a:rPr lang="de-DE"/>
              <a:t>Omitted variable bias: Solutions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/>
              <a:t>Possible solutions:</a:t>
            </a:r>
            <a:endParaRPr/>
          </a:p>
          <a:p>
            <a:pPr marL="514350" indent="-514350">
              <a:buAutoNum type="arabicParenR"/>
              <a:defRPr/>
            </a:pPr>
            <a:r>
              <a:rPr lang="de-DE"/>
              <a:t>Add all necessary control variables</a:t>
            </a:r>
            <a:endParaRPr/>
          </a:p>
          <a:p>
            <a:pPr marL="857250" lvl="1" indent="-457200">
              <a:defRPr/>
            </a:pPr>
            <a:r>
              <a:rPr lang="de-DE"/>
              <a:t>Difficult and often impossible</a:t>
            </a:r>
            <a:endParaRPr/>
          </a:p>
          <a:p>
            <a:pPr marL="514350" indent="-514350">
              <a:buAutoNum type="arabicParenR"/>
              <a:defRPr/>
            </a:pPr>
            <a:r>
              <a:rPr lang="de-DE"/>
              <a:t>Control by design</a:t>
            </a:r>
            <a:endParaRPr/>
          </a:p>
          <a:p>
            <a:pPr marL="914400" lvl="1" indent="-514350">
              <a:defRPr/>
            </a:pPr>
            <a:r>
              <a:rPr lang="de-DE"/>
              <a:t>Different approaches exist (e.g., panel regression or </a:t>
            </a:r>
            <a:r>
              <a:rPr lang="de-DE" b="1"/>
              <a:t>co-twin control design</a:t>
            </a:r>
            <a:r>
              <a:rPr lang="de-DE"/>
              <a:t>)</a:t>
            </a:r>
            <a:endParaRPr/>
          </a:p>
          <a:p>
            <a:pPr marL="514350" indent="-514350">
              <a:buAutoNum type="arabicParenR"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11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2. Monozygotic and dizygotic twin pairs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de-DE" dirty="0"/>
              <a:t>In a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twins</a:t>
            </a:r>
            <a:r>
              <a:rPr lang="de-DE" dirty="0"/>
              <a:t> </a:t>
            </a:r>
            <a:r>
              <a:rPr lang="de-DE" dirty="0" err="1"/>
              <a:t>clustered</a:t>
            </a:r>
            <a:r>
              <a:rPr lang="de-DE" dirty="0"/>
              <a:t> in </a:t>
            </a:r>
            <a:r>
              <a:rPr lang="de-DE" dirty="0" err="1"/>
              <a:t>pairs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distinguish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-</a:t>
            </a:r>
            <a:r>
              <a:rPr lang="de-DE" dirty="0" err="1"/>
              <a:t>twin</a:t>
            </a:r>
            <a:r>
              <a:rPr lang="de-DE" dirty="0"/>
              <a:t>-pair and </a:t>
            </a:r>
            <a:r>
              <a:rPr lang="de-DE" dirty="0" err="1"/>
              <a:t>within</a:t>
            </a:r>
            <a:r>
              <a:rPr lang="de-DE" dirty="0"/>
              <a:t>-</a:t>
            </a:r>
            <a:r>
              <a:rPr lang="de-DE" dirty="0" err="1"/>
              <a:t>twin</a:t>
            </a:r>
            <a:r>
              <a:rPr lang="de-DE" dirty="0"/>
              <a:t>-pair </a:t>
            </a:r>
            <a:r>
              <a:rPr lang="de-DE" dirty="0" err="1"/>
              <a:t>variance</a:t>
            </a:r>
            <a:r>
              <a:rPr lang="de-DE" dirty="0"/>
              <a:t>.</a:t>
            </a:r>
            <a:endParaRPr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twins</a:t>
            </a:r>
            <a:r>
              <a:rPr lang="de-DE" dirty="0"/>
              <a:t>: </a:t>
            </a:r>
            <a:endParaRPr dirty="0"/>
          </a:p>
          <a:p>
            <a:pPr marL="0" indent="0">
              <a:buNone/>
              <a:defRPr/>
            </a:pPr>
            <a:endParaRPr lang="de-DE" dirty="0"/>
          </a:p>
          <a:p>
            <a:pPr marL="514350" indent="-514350">
              <a:buAutoNum type="arabicParenR"/>
              <a:defRPr/>
            </a:pPr>
            <a:r>
              <a:rPr lang="de-DE" dirty="0" err="1"/>
              <a:t>Monozygotic</a:t>
            </a:r>
            <a:r>
              <a:rPr lang="de-DE" dirty="0"/>
              <a:t> </a:t>
            </a:r>
            <a:r>
              <a:rPr lang="de-DE" dirty="0" err="1"/>
              <a:t>twins</a:t>
            </a:r>
            <a:r>
              <a:rPr lang="de-DE" dirty="0"/>
              <a:t> (MZ)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100%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genes</a:t>
            </a:r>
            <a:endParaRPr dirty="0"/>
          </a:p>
          <a:p>
            <a:pPr marL="857250" lvl="1" indent="-457200">
              <a:buFontTx/>
              <a:buChar char="-"/>
              <a:defRPr/>
            </a:pPr>
            <a:r>
              <a:rPr lang="de-DE" dirty="0" err="1"/>
              <a:t>Between</a:t>
            </a:r>
            <a:r>
              <a:rPr lang="de-DE" dirty="0"/>
              <a:t>-pair-</a:t>
            </a:r>
            <a:r>
              <a:rPr lang="de-DE" dirty="0" err="1"/>
              <a:t>variance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and </a:t>
            </a:r>
            <a:r>
              <a:rPr lang="de-DE" dirty="0" err="1"/>
              <a:t>shared</a:t>
            </a:r>
            <a:r>
              <a:rPr lang="de-DE" dirty="0"/>
              <a:t>-environmental </a:t>
            </a:r>
            <a:r>
              <a:rPr lang="de-DE" dirty="0" err="1"/>
              <a:t>factors</a:t>
            </a:r>
            <a:endParaRPr lang="de-DE" dirty="0"/>
          </a:p>
          <a:p>
            <a:pPr marL="857250" lvl="1" indent="-457200">
              <a:buFontTx/>
              <a:buChar char="-"/>
              <a:defRPr/>
            </a:pPr>
            <a:r>
              <a:rPr lang="de-DE" dirty="0" err="1"/>
              <a:t>Within</a:t>
            </a:r>
            <a:r>
              <a:rPr lang="de-DE" dirty="0"/>
              <a:t>-pair-</a:t>
            </a:r>
            <a:r>
              <a:rPr lang="de-DE" dirty="0" err="1"/>
              <a:t>variance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non-</a:t>
            </a:r>
            <a:r>
              <a:rPr lang="de-DE" dirty="0" err="1"/>
              <a:t>shared</a:t>
            </a:r>
            <a:r>
              <a:rPr lang="de-DE" dirty="0"/>
              <a:t> environmental </a:t>
            </a:r>
            <a:r>
              <a:rPr lang="de-DE" dirty="0" err="1"/>
              <a:t>factors</a:t>
            </a:r>
            <a:endParaRPr lang="de-DE" dirty="0"/>
          </a:p>
          <a:p>
            <a:pPr marL="400050" lvl="1" indent="0">
              <a:buNone/>
              <a:defRPr/>
            </a:pPr>
            <a:endParaRPr lang="de-DE" dirty="0"/>
          </a:p>
          <a:p>
            <a:pPr marL="514350" indent="-514350">
              <a:buFont typeface="Arial"/>
              <a:buAutoNum type="arabicParenR"/>
              <a:defRPr/>
            </a:pPr>
            <a:r>
              <a:rPr lang="de-DE" dirty="0" err="1"/>
              <a:t>Dizygotic</a:t>
            </a:r>
            <a:r>
              <a:rPr lang="de-DE" dirty="0"/>
              <a:t> </a:t>
            </a:r>
            <a:r>
              <a:rPr lang="de-DE" dirty="0" err="1"/>
              <a:t>twins</a:t>
            </a:r>
            <a:r>
              <a:rPr lang="de-DE" dirty="0"/>
              <a:t> (DZ)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on </a:t>
            </a:r>
            <a:r>
              <a:rPr lang="de-DE" dirty="0" err="1"/>
              <a:t>average</a:t>
            </a:r>
            <a:r>
              <a:rPr lang="de-DE" dirty="0"/>
              <a:t> 50%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genes</a:t>
            </a:r>
            <a:endParaRPr dirty="0"/>
          </a:p>
          <a:p>
            <a:pPr marL="857250" lvl="1" indent="-457200">
              <a:buFontTx/>
              <a:buChar char="-"/>
              <a:defRPr/>
            </a:pPr>
            <a:r>
              <a:rPr lang="de-DE" dirty="0" err="1"/>
              <a:t>Between</a:t>
            </a:r>
            <a:r>
              <a:rPr lang="de-DE" dirty="0"/>
              <a:t>-pair-</a:t>
            </a:r>
            <a:r>
              <a:rPr lang="de-DE" dirty="0" err="1"/>
              <a:t>variance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and </a:t>
            </a:r>
            <a:r>
              <a:rPr lang="de-DE" dirty="0" err="1"/>
              <a:t>shared</a:t>
            </a:r>
            <a:r>
              <a:rPr lang="de-DE" dirty="0"/>
              <a:t>-environmental </a:t>
            </a:r>
            <a:r>
              <a:rPr lang="de-DE" dirty="0" err="1"/>
              <a:t>factors</a:t>
            </a:r>
            <a:endParaRPr lang="de-DE" dirty="0"/>
          </a:p>
          <a:p>
            <a:pPr marL="857250" lvl="1" indent="-457200">
              <a:buFontTx/>
              <a:buChar char="-"/>
              <a:defRPr/>
            </a:pPr>
            <a:r>
              <a:rPr lang="de-DE" dirty="0" err="1"/>
              <a:t>Within</a:t>
            </a:r>
            <a:r>
              <a:rPr lang="de-DE" dirty="0"/>
              <a:t>-pair-</a:t>
            </a:r>
            <a:r>
              <a:rPr lang="de-DE" dirty="0" err="1"/>
              <a:t>variance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and non-</a:t>
            </a:r>
            <a:r>
              <a:rPr lang="de-DE" dirty="0" err="1"/>
              <a:t>shared</a:t>
            </a:r>
            <a:r>
              <a:rPr lang="de-DE" dirty="0"/>
              <a:t> environmental </a:t>
            </a:r>
            <a:r>
              <a:rPr lang="de-DE" dirty="0" err="1"/>
              <a:t>factors</a:t>
            </a: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12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2. Monozygotic and dizygotic twin pairs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 dirty="0" err="1"/>
              <a:t>Analyzing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-</a:t>
            </a:r>
            <a:r>
              <a:rPr lang="de-DE" dirty="0" err="1"/>
              <a:t>twin</a:t>
            </a:r>
            <a:r>
              <a:rPr lang="de-DE" dirty="0"/>
              <a:t>-pair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  <a:p>
            <a:pPr>
              <a:buFontTx/>
              <a:buChar char="-"/>
              <a:defRPr/>
            </a:pPr>
            <a:r>
              <a:rPr lang="de-DE" dirty="0"/>
              <a:t>MZ </a:t>
            </a:r>
            <a:r>
              <a:rPr lang="de-DE" dirty="0" err="1"/>
              <a:t>pairs</a:t>
            </a:r>
            <a:r>
              <a:rPr lang="de-DE" dirty="0"/>
              <a:t> </a:t>
            </a:r>
            <a:r>
              <a:rPr lang="de-DE" dirty="0" err="1"/>
              <a:t>controls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and </a:t>
            </a:r>
            <a:r>
              <a:rPr lang="de-DE" dirty="0" err="1"/>
              <a:t>shared</a:t>
            </a:r>
            <a:r>
              <a:rPr lang="de-DE" dirty="0"/>
              <a:t> environmental </a:t>
            </a:r>
            <a:r>
              <a:rPr lang="de-DE" dirty="0" err="1"/>
              <a:t>confounding</a:t>
            </a:r>
            <a:endParaRPr lang="de-DE" dirty="0"/>
          </a:p>
          <a:p>
            <a:pPr>
              <a:buFontTx/>
              <a:buChar char="-"/>
              <a:defRPr/>
            </a:pPr>
            <a:r>
              <a:rPr lang="de-DE" dirty="0"/>
              <a:t>DZ </a:t>
            </a:r>
            <a:r>
              <a:rPr lang="de-DE" dirty="0" err="1"/>
              <a:t>pairs</a:t>
            </a:r>
            <a:r>
              <a:rPr lang="de-DE" dirty="0"/>
              <a:t> </a:t>
            </a:r>
            <a:r>
              <a:rPr lang="de-DE" dirty="0" err="1"/>
              <a:t>controls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shared</a:t>
            </a:r>
            <a:r>
              <a:rPr lang="de-DE" dirty="0"/>
              <a:t> environmental and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</a:t>
            </a:r>
            <a:r>
              <a:rPr lang="de-DE" dirty="0" err="1"/>
              <a:t>confounding</a:t>
            </a: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r>
              <a:rPr lang="de-DE" dirty="0"/>
              <a:t>The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MZ and DZ </a:t>
            </a:r>
            <a:r>
              <a:rPr lang="de-DE" dirty="0" err="1"/>
              <a:t>within</a:t>
            </a:r>
            <a:r>
              <a:rPr lang="de-DE" dirty="0"/>
              <a:t>-pair </a:t>
            </a:r>
            <a:r>
              <a:rPr lang="de-DE" dirty="0" err="1"/>
              <a:t>comparisons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degree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</a:t>
            </a:r>
            <a:r>
              <a:rPr lang="de-DE" dirty="0" err="1"/>
              <a:t>confounding</a:t>
            </a:r>
            <a:r>
              <a:rPr lang="de-DE" dirty="0"/>
              <a:t>. </a:t>
            </a:r>
            <a:endParaRPr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13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de-DE"/>
              <a:t>3. Estimating within-pair effects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 dirty="0" err="1"/>
              <a:t>Two</a:t>
            </a:r>
            <a:r>
              <a:rPr lang="de-DE" dirty="0"/>
              <a:t> different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result</a:t>
            </a:r>
            <a:r>
              <a:rPr lang="de-DE" dirty="0"/>
              <a:t>:</a:t>
            </a:r>
            <a:endParaRPr dirty="0"/>
          </a:p>
          <a:p>
            <a:pPr marL="514350" indent="-514350">
              <a:buAutoNum type="alphaLcParenR"/>
              <a:defRPr/>
            </a:pPr>
            <a:r>
              <a:rPr lang="de-DE" dirty="0"/>
              <a:t>Fixed-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models</a:t>
            </a:r>
            <a:endParaRPr lang="de-DE" dirty="0"/>
          </a:p>
          <a:p>
            <a:pPr marL="514350" indent="-514350">
              <a:buAutoNum type="alphaLcParenR"/>
              <a:defRPr/>
            </a:pPr>
            <a:r>
              <a:rPr lang="de-DE" dirty="0"/>
              <a:t>Mixed-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models</a:t>
            </a: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14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3. Estimating within-pair effects: The FE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  <a:defRPr/>
                </a:pPr>
                <a:r>
                  <a:rPr lang="de-DE"/>
                  <a:t>We start with a simple OLS with twin i clustered in pair j:</a:t>
                </a:r>
                <a:endParaRPr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We decompose the error term and get: </a:t>
                </a:r>
                <a:endParaRPr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de-DE" b="0" i="1">
                                <a:latin typeface="Cambria Math"/>
                              </a:rPr>
                              <m:t>𝑖</m:t>
                            </m:r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Math degree </a:t>
                </a:r>
                <a:endParaRPr/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de-DE" b="0" i="1">
                                <a:latin typeface="Cambria Math"/>
                              </a:rPr>
                              <m:t>𝑖</m:t>
                            </m:r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Cognitive ability</a:t>
                </a:r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SES</a:t>
                </a:r>
                <a:endParaRPr/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error term on pair level</a:t>
                </a:r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de-DE" b="0" i="1">
                                <a:latin typeface="Cambria Math"/>
                              </a:rPr>
                              <m:t>𝑖</m:t>
                            </m:r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error term on twin level</a:t>
                </a:r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2"/>
                <a:stretch>
                  <a:fillRect l="-1572" t="-3504" r="-1572" b="-39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15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3. Estimating within-pair effects: The FE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  <a:defRPr/>
                </a:pPr>
                <a:r>
                  <a:rPr lang="de-DE"/>
                  <a:t>Now, we demean the variables (within-transformation or demeaning):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de-DE" sz="2400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)</m:t>
                          </m:r>
                          <m:r>
                            <a:rPr lang="de-DE" sz="24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sz="2400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de-DE" sz="2400" b="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)</m:t>
                          </m:r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de-DE" sz="2400" b="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0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)+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de-DE" sz="2400" b="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)</m:t>
                          </m:r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de-DE" sz="2400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)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 sz="2400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Since 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000" b="0" i="1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de-DE" sz="3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de-DE" sz="3000" b="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de-DE" sz="3000" i="1"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sz="3000" b="0" i="1">
                                    <a:latin typeface="Cambria Math"/>
                                  </a:rPr>
                                  <m:t>𝑍</m:t>
                                </m:r>
                              </m:e>
                            </m:acc>
                          </m:e>
                          <m:sub>
                            <m:r>
                              <a:rPr lang="de-DE" sz="3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, so 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000" i="1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de-DE" sz="3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de-DE" sz="3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de-DE" sz="3000" i="1"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sz="3000" i="1">
                                    <a:latin typeface="Cambria Math"/>
                                  </a:rPr>
                                  <m:t>𝑍</m:t>
                                </m:r>
                              </m:e>
                            </m:acc>
                          </m:e>
                          <m:sub>
                            <m:r>
                              <a:rPr lang="de-DE" sz="3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de-DE" sz="3000" b="0" i="1">
                            <a:latin typeface="Cambria Math"/>
                          </a:rPr>
                          <m:t>=0 </m:t>
                        </m:r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and 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000" b="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de-DE" sz="3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de-DE" sz="3000" b="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de-DE" sz="3000" i="1"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sz="3000" b="0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de-DE" sz="3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, so 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000" b="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de-DE" sz="3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de-DE" sz="3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de-DE" sz="3000" i="1"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sz="3000" b="0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de-DE" sz="3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de-DE" sz="3000" b="0" i="1">
                            <a:latin typeface="Cambria Math"/>
                          </a:rPr>
                          <m:t>=0</m:t>
                        </m:r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 sz="3000"/>
              </a:p>
              <a:p>
                <a:pPr marL="0" indent="0">
                  <a:buNone/>
                  <a:defRPr/>
                </a:pPr>
                <a:r>
                  <a:rPr lang="de-DE"/>
                  <a:t>we get: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̈"/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b="0" i="1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de-DE" sz="3200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de-DE" sz="3200" b="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200" b="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sz="3200" b="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de-DE" sz="3200" b="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de-DE" sz="3200" b="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200" b="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sz="3200" b="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̈"/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de-DE" sz="3200" b="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̈"/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/>
                                    <a:cs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de-DE" b="0" i="0">
                            <a:latin typeface="Cambria Math"/>
                          </a:rPr>
                          <m:t> </m:t>
                        </m:r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with </a:t>
                </a:r>
                <mc:AlternateContent>
                  <mc:Choice Requires="a14">
                    <a14:m>
                      <m:oMath xmlns:m="http://schemas.openxmlformats.org/officeDocument/2006/math">
                        <m:acc>
                          <m:accPr>
                            <m:chr m:val="̈"/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accPr>
                          <m:e>
                            <m:r>
                              <a:rPr lang="de-DE" b="0" i="1">
                                <a:latin typeface="Cambria Math"/>
                              </a:rPr>
                              <m:t>𝑣𝑎𝑟</m:t>
                            </m:r>
                          </m:e>
                        </m:acc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 sz="3200"/>
                  <a:t> denoting the demeaned variable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3200" b="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200" b="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sz="3200" b="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 is an estimate of the within-pair effect of X on Y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Drawback: We cannot estimate effects of variables without within-pair variance</a:t>
                </a:r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2"/>
                <a:stretch>
                  <a:fillRect l="-1094" t="-2561" b="-9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16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3. Estimating within-pair effects: The FE model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>
                <a:latin typeface="Lucida Console"/>
              </a:rPr>
              <a:t>In R:</a:t>
            </a:r>
            <a:endParaRPr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install.packages(„plm“) # install package</a:t>
            </a:r>
          </a:p>
          <a:p>
            <a:pPr marL="0" indent="0">
              <a:buNone/>
              <a:defRPr/>
            </a:pPr>
            <a:endParaRPr lang="de-DE" sz="2000">
              <a:latin typeface="Lucida Console"/>
            </a:endParaRP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library(plm) # load package</a:t>
            </a:r>
          </a:p>
          <a:p>
            <a:pPr marL="0" indent="0">
              <a:buNone/>
              <a:defRPr/>
            </a:pPr>
            <a:endParaRPr lang="de-DE" sz="2000">
              <a:latin typeface="Lucida Console"/>
            </a:endParaRP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model_fe &lt;- plm(formula = math ~ IQ, # the model equation</a:t>
            </a: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		    data = df_final, # the data set</a:t>
            </a: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                index = c("fid","ptyp"), # ID vars</a:t>
            </a: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                model = "within")  # within-estimator</a:t>
            </a: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summary(model_fe) # show model results</a:t>
            </a:r>
          </a:p>
          <a:p>
            <a:pPr marL="0" indent="0">
              <a:buNone/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17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9942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3. Estimating within-pair effects: The ME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  <a:defRPr/>
                </a:pPr>
                <a:r>
                  <a:rPr lang="de-DE"/>
                  <a:t>An alternative is to account for the clustering in the data via a mixed effects model.</a:t>
                </a:r>
                <a:endParaRPr/>
              </a:p>
              <a:p>
                <a:pPr marL="0" indent="0">
                  <a:buNone/>
                  <a:defRPr/>
                </a:pPr>
                <a:r>
                  <a:rPr lang="de-DE"/>
                  <a:t>We start again with the model of the decomposed error term:</a:t>
                </a:r>
                <a:endParaRPr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de-DE" b="0" i="1">
                                <a:latin typeface="Cambria Math"/>
                              </a:rPr>
                              <m:t>𝑖</m:t>
                            </m:r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Math degree </a:t>
                </a:r>
                <a:endParaRPr/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de-DE" b="0" i="1">
                                <a:latin typeface="Cambria Math"/>
                              </a:rPr>
                              <m:t>𝑖</m:t>
                            </m:r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Cognitive ability</a:t>
                </a:r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SES</a:t>
                </a:r>
                <a:endParaRPr/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error term on pair level</a:t>
                </a:r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b="0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de-DE" b="0" i="1">
                                <a:latin typeface="Cambria Math"/>
                              </a:rPr>
                              <m:t>𝑖</m:t>
                            </m:r>
                            <m:r>
                              <a:rPr lang="de-DE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error term on twin level</a:t>
                </a:r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2"/>
                <a:stretch>
                  <a:fillRect l="-1572" t="-2695" r="-2529" b="-21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18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3. Estimating within-pair effects: The ME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>
                <a:normAutofit/>
              </a:bodyPr>
              <a:lstStyle/>
              <a:p>
                <a:pPr marL="0" indent="0">
                  <a:buNone/>
                  <a:defRPr/>
                </a:pPr>
                <a:r>
                  <a:rPr lang="de-DE"/>
                  <a:t>Now, we demean the predictor of interest controlling for the twin pair mean: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de-DE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)+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Within-pair effect of 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>
                  <a:buFontTx/>
                  <a:buChar char="-"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b="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: Between-pair effect of 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2"/>
                <a:stretch>
                  <a:fillRect l="-1709" t="-17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19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Content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/>
          <a:p>
            <a:pPr marL="438079" indent="-438079">
              <a:lnSpc>
                <a:spcPct val="162000"/>
              </a:lnSpc>
              <a:buFont typeface="Arial"/>
              <a:buAutoNum type="arabicPeriod"/>
              <a:defRPr/>
            </a:pPr>
            <a:r>
              <a:rPr lang="de-DE" dirty="0" err="1"/>
              <a:t>Omitted</a:t>
            </a:r>
            <a:r>
              <a:rPr lang="de-DE" dirty="0"/>
              <a:t> variable </a:t>
            </a:r>
            <a:r>
              <a:rPr lang="de-DE" dirty="0" err="1"/>
              <a:t>bias</a:t>
            </a:r>
            <a:r>
              <a:rPr lang="de-DE" dirty="0"/>
              <a:t> </a:t>
            </a:r>
            <a:endParaRPr dirty="0"/>
          </a:p>
          <a:p>
            <a:pPr marL="438079" indent="-438079">
              <a:lnSpc>
                <a:spcPct val="162000"/>
              </a:lnSpc>
              <a:buFont typeface="Arial"/>
              <a:buAutoNum type="arabicPeriod"/>
              <a:defRPr/>
            </a:pPr>
            <a:r>
              <a:rPr lang="de-DE" dirty="0" err="1"/>
              <a:t>Monozygotic</a:t>
            </a:r>
            <a:r>
              <a:rPr lang="de-DE" dirty="0"/>
              <a:t> and </a:t>
            </a:r>
            <a:r>
              <a:rPr lang="de-DE" dirty="0" err="1"/>
              <a:t>dizygotic</a:t>
            </a:r>
            <a:r>
              <a:rPr lang="de-DE" dirty="0"/>
              <a:t> </a:t>
            </a:r>
            <a:r>
              <a:rPr lang="de-DE" dirty="0" err="1"/>
              <a:t>twin</a:t>
            </a:r>
            <a:r>
              <a:rPr lang="de-DE" dirty="0"/>
              <a:t> </a:t>
            </a:r>
            <a:r>
              <a:rPr lang="de-DE" dirty="0" err="1"/>
              <a:t>pairs</a:t>
            </a:r>
            <a:r>
              <a:rPr lang="de-DE" dirty="0"/>
              <a:t> </a:t>
            </a:r>
            <a:endParaRPr dirty="0"/>
          </a:p>
          <a:p>
            <a:pPr marL="438079" indent="-438079">
              <a:lnSpc>
                <a:spcPct val="162000"/>
              </a:lnSpc>
              <a:buFont typeface="Arial"/>
              <a:buAutoNum type="arabicPeriod"/>
              <a:defRPr/>
            </a:pPr>
            <a:r>
              <a:rPr lang="de-DE" dirty="0" err="1"/>
              <a:t>Estimating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-pair </a:t>
            </a:r>
            <a:r>
              <a:rPr lang="de-DE" dirty="0" err="1"/>
              <a:t>effects</a:t>
            </a:r>
            <a:r>
              <a:rPr lang="de-DE" dirty="0"/>
              <a:t> </a:t>
            </a:r>
            <a:endParaRPr dirty="0"/>
          </a:p>
          <a:p>
            <a:pPr marL="438079" indent="-438079">
              <a:lnSpc>
                <a:spcPct val="162000"/>
              </a:lnSpc>
              <a:buFont typeface="Arial"/>
              <a:buAutoNum type="arabicPeriod"/>
              <a:defRPr/>
            </a:pPr>
            <a:r>
              <a:rPr lang="de-DE" dirty="0" err="1"/>
              <a:t>Differentiating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and environmental </a:t>
            </a:r>
            <a:r>
              <a:rPr lang="de-DE" dirty="0" err="1"/>
              <a:t>confounds</a:t>
            </a:r>
            <a:r>
              <a:rPr lang="de-DE" dirty="0"/>
              <a:t> </a:t>
            </a:r>
            <a:endParaRPr dirty="0"/>
          </a:p>
          <a:p>
            <a:pPr marL="438079" indent="-438079">
              <a:lnSpc>
                <a:spcPct val="162000"/>
              </a:lnSpc>
              <a:buFont typeface="Arial"/>
              <a:buAutoNum type="arabicPeriod"/>
              <a:defRPr/>
            </a:pPr>
            <a:r>
              <a:rPr lang="de-DE" dirty="0" err="1"/>
              <a:t>Conclusions</a:t>
            </a:r>
            <a:endParaRPr dirty="0"/>
          </a:p>
          <a:p>
            <a:pPr marL="438079" indent="-438079">
              <a:lnSpc>
                <a:spcPct val="162000"/>
              </a:lnSpc>
              <a:buFont typeface="Arial"/>
              <a:buAutoNum type="arabicPeriod"/>
              <a:defRPr/>
            </a:pPr>
            <a:r>
              <a:rPr dirty="0"/>
              <a:t>Further reading</a:t>
            </a:r>
            <a:r>
              <a:rPr lang="de-DE" dirty="0"/>
              <a:t>s</a:t>
            </a:r>
            <a:endParaRPr dirty="0"/>
          </a:p>
          <a:p>
            <a:pPr marL="438079" indent="-438079">
              <a:lnSpc>
                <a:spcPct val="162000"/>
              </a:lnSpc>
              <a:buFont typeface="Arial"/>
              <a:buAutoNum type="arabicPeriod"/>
              <a:defRPr/>
            </a:pPr>
            <a:endParaRPr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8636807-FCB6-440E-1FA2-58B80B7AD58B}" type="slidenum">
              <a:rPr lang="de-DE"/>
              <a:t>2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2"/>
            <a:ext cx="3136899" cy="365124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3. Estimating within-pair effects: The ME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>
                <a:normAutofit lnSpcReduction="10000"/>
              </a:bodyPr>
              <a:lstStyle/>
              <a:p>
                <a:pPr marL="0" indent="0">
                  <a:buNone/>
                  <a:defRPr/>
                </a:pPr>
                <a:r>
                  <a:rPr lang="de-DE"/>
                  <a:t>The intra-class correlation coefficient (ICC) tells us how much of the (residual) variance of 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 is on the family level:</a:t>
                </a:r>
                <a:endParaRPr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𝐼𝐶𝐶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de-DE" sz="3200" b="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de-DE" sz="3200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a:rPr lang="de-DE" i="1">
                                  <a:latin typeface="Cambria Math"/>
                                </a:rPr>
                                <m:t>𝑣𝑎𝑟</m:t>
                              </m:r>
                              <m:r>
                                <a:rPr lang="de-DE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de-DE" i="1">
                                  <a:latin typeface="Cambria Math"/>
                                </a:rPr>
                                <m:t>𝑣𝑎𝑟</m:t>
                              </m:r>
                              <m:d>
                                <m:d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/>
                                          <a:ea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/>
                                          <a:ea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de-DE" b="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>
                                      <a:latin typeface="Cambria Math"/>
                                      <a:ea typeface="Cambria Math"/>
                                    </a:rPr>
                                    <m:t>𝑣𝑎𝑟</m:t>
                                  </m:r>
                                  <m:r>
                                    <a:rPr lang="de-DE" b="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de-DE" b="0" i="1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/>
                                      <a:ea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de-DE" b="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E.g.: </a:t>
                </a:r>
                <mc:AlternateContent>
                  <mc:Choice Requires="a14">
                    <a14:m>
                      <m:oMath xmlns:m="http://schemas.openxmlformats.org/officeDocument/2006/math">
                        <m:r>
                          <a:rPr lang="de-DE" sz="3200" b="0" i="1">
                            <a:latin typeface="Cambria Math"/>
                          </a:rPr>
                          <m:t>𝐼𝐶𝐶</m:t>
                        </m:r>
                        <m:r>
                          <a:rPr lang="de-DE" sz="3200" b="0" i="1">
                            <a:latin typeface="Cambria Math"/>
                          </a:rPr>
                          <m:t>=0.3</m:t>
                        </m:r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  30% of the (residual) variance on the family level</a:t>
                </a:r>
              </a:p>
              <a:p>
                <a:pPr marL="0" indent="0">
                  <a:buNone/>
                  <a:defRPr/>
                </a:pPr>
                <a:endParaRPr lang="de-DE"/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2"/>
                <a:stretch>
                  <a:fillRect l="-1709" t="-28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20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3. Estimating within-pair effects: The ME model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>
                <a:latin typeface="Lucida Console"/>
              </a:rPr>
              <a:t>In R:</a:t>
            </a:r>
            <a:endParaRPr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install.packages(„lme4“) # install package for ME model</a:t>
            </a: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Install.packages(„performance“) # install package for ICC</a:t>
            </a:r>
            <a:endParaRPr/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library(lme4) # load package</a:t>
            </a: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library(performance) # load package</a:t>
            </a:r>
          </a:p>
          <a:p>
            <a:pPr marL="0" indent="0">
              <a:buNone/>
              <a:defRPr/>
            </a:pPr>
            <a:endParaRPr lang="de-DE" sz="2000">
              <a:latin typeface="Lucida Console"/>
            </a:endParaRP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model_me &lt;- lmer(formula = math ~ 1 + IQ_dev + IQ_m + 				   (1|fid), # model equation</a:t>
            </a: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                 data = df_final)   # data set</a:t>
            </a:r>
          </a:p>
          <a:p>
            <a:pPr marL="0" indent="0">
              <a:buNone/>
              <a:defRPr/>
            </a:pPr>
            <a:endParaRPr lang="de-DE" sz="2000">
              <a:latin typeface="Lucida Console"/>
            </a:endParaRP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summary(model_me) # show model results</a:t>
            </a:r>
          </a:p>
          <a:p>
            <a:pPr marL="0" indent="0">
              <a:buNone/>
              <a:defRPr/>
            </a:pPr>
            <a:r>
              <a:rPr lang="de-DE" sz="2000">
                <a:latin typeface="Lucida Console"/>
              </a:rPr>
              <a:t>icc(model_me) # compute residual ICC</a:t>
            </a:r>
            <a:endParaRPr/>
          </a:p>
          <a:p>
            <a:pPr marL="0" indent="0">
              <a:buNone/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21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3307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4. Differentiating genetic and environmental confounds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: MZ </a:t>
            </a:r>
            <a:r>
              <a:rPr lang="de-DE" dirty="0" err="1"/>
              <a:t>twins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100%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genes. DZ </a:t>
            </a:r>
            <a:r>
              <a:rPr lang="de-DE" dirty="0" err="1"/>
              <a:t>twins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on </a:t>
            </a:r>
            <a:r>
              <a:rPr lang="de-DE" dirty="0" err="1"/>
              <a:t>average</a:t>
            </a:r>
            <a:r>
              <a:rPr lang="de-DE" dirty="0"/>
              <a:t> 50%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genes.</a:t>
            </a:r>
            <a:endParaRPr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r>
              <a:rPr lang="de-DE" dirty="0" err="1"/>
              <a:t>For</a:t>
            </a:r>
            <a:r>
              <a:rPr lang="de-DE" dirty="0"/>
              <a:t> MZ </a:t>
            </a:r>
            <a:r>
              <a:rPr lang="de-DE" dirty="0" err="1"/>
              <a:t>twins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(non-</a:t>
            </a:r>
            <a:r>
              <a:rPr lang="de-DE" dirty="0" err="1"/>
              <a:t>shared</a:t>
            </a:r>
            <a:r>
              <a:rPr lang="de-DE" dirty="0"/>
              <a:t>) environmental </a:t>
            </a:r>
            <a:r>
              <a:rPr lang="de-DE" dirty="0" err="1"/>
              <a:t>confounds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-pair </a:t>
            </a:r>
            <a:r>
              <a:rPr lang="de-DE" dirty="0" err="1"/>
              <a:t>effect</a:t>
            </a:r>
            <a:endParaRPr lang="de-DE" dirty="0"/>
          </a:p>
          <a:p>
            <a:pPr marL="0" indent="0">
              <a:buNone/>
              <a:defRPr/>
            </a:pPr>
            <a:r>
              <a:rPr lang="de-DE" dirty="0" err="1"/>
              <a:t>For</a:t>
            </a:r>
            <a:r>
              <a:rPr lang="de-DE" dirty="0"/>
              <a:t> DZ </a:t>
            </a:r>
            <a:r>
              <a:rPr lang="de-DE" dirty="0" err="1"/>
              <a:t>twins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and (non-</a:t>
            </a:r>
            <a:r>
              <a:rPr lang="de-DE" dirty="0" err="1"/>
              <a:t>shared</a:t>
            </a:r>
            <a:r>
              <a:rPr lang="de-DE" dirty="0"/>
              <a:t>) environmental </a:t>
            </a:r>
            <a:r>
              <a:rPr lang="de-DE" dirty="0" err="1"/>
              <a:t>confounds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-pair </a:t>
            </a:r>
            <a:r>
              <a:rPr lang="de-DE" dirty="0" err="1"/>
              <a:t>effect</a:t>
            </a:r>
            <a:endParaRPr lang="de-DE" dirty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r>
              <a:rPr lang="de-DE" dirty="0"/>
              <a:t>Thus,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-pair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differ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MZ and DZ </a:t>
            </a:r>
            <a:r>
              <a:rPr lang="de-DE" dirty="0" err="1"/>
              <a:t>pairs</a:t>
            </a:r>
            <a:r>
              <a:rPr lang="de-DE" dirty="0"/>
              <a:t> </a:t>
            </a:r>
            <a:r>
              <a:rPr lang="de-DE" dirty="0" err="1"/>
              <a:t>informs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degree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genetic</a:t>
            </a:r>
            <a:r>
              <a:rPr lang="de-DE" dirty="0"/>
              <a:t> </a:t>
            </a:r>
            <a:r>
              <a:rPr lang="de-DE" dirty="0" err="1"/>
              <a:t>confounding</a:t>
            </a:r>
            <a:r>
              <a:rPr lang="de-DE" dirty="0"/>
              <a:t>! </a:t>
            </a:r>
            <a:endParaRPr dirty="0"/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22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de-DE"/>
              <a:t>4. Differentiating genetic and environmental confounds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  <a:defRPr/>
                </a:pPr>
                <a:r>
                  <a:rPr lang="de-DE"/>
                  <a:t>Let the within-effect vary by zygosity (0=MZ; 1=DZ)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Fixed-effects (we cannot estimate the main effect of zygosity):</a:t>
                </a:r>
                <a:endParaRPr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sz="2400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de-DE" sz="2400" b="1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de-DE" sz="2400" b="1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de-DE" sz="2400" b="1" i="1">
                              <a:latin typeface="Cambria Math"/>
                            </a:rPr>
                            <m:t>𝒁𝒚𝒈</m:t>
                          </m:r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sz="2400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sz="2400" b="1" i="1">
                              <a:latin typeface="Cambria Math"/>
                            </a:rPr>
                            <m:t>+(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sz="2400" b="1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sz="2400" b="1" i="1">
                              <a:latin typeface="Cambria Math"/>
                            </a:rPr>
                            <m:t>𝒁𝒚𝒈</m:t>
                          </m:r>
                          <m:r>
                            <a:rPr lang="de-DE" sz="2400" b="1" i="1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de-DE" sz="2400" b="1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 sz="3200" b="0">
                    <a:ea typeface="Cambria Math"/>
                  </a:rPr>
                  <a:t>Mixed-effects: </a:t>
                </a:r>
                <a:endParaRPr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sz="2400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de-DE" sz="2400" b="1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de-DE" sz="2400" b="1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de-DE" sz="2400" b="1" i="1">
                              <a:latin typeface="Cambria Math"/>
                            </a:rPr>
                            <m:t>𝒁𝒚𝒈</m:t>
                          </m:r>
                          <m:r>
                            <a:rPr lang="de-DE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𝑍𝑦𝑔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 sz="3200" b="0">
                  <a:ea typeface="Cambria Math"/>
                </a:endParaRPr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sz="2400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sz="2400" b="1" i="1">
                              <a:latin typeface="Cambria Math"/>
                            </a:rPr>
                            <m:t>+(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sz="2400" b="1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sz="2400" b="1" i="1">
                              <a:latin typeface="Cambria Math"/>
                            </a:rPr>
                            <m:t>𝒁𝒚𝒈</m:t>
                          </m:r>
                          <m:r>
                            <a:rPr lang="de-DE" sz="2400" b="1" i="1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de-DE" sz="2400" b="1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b="1" i="1">
                                  <a:latin typeface="Cambria Math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sz="2400" b="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𝑍𝑦𝑔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sz="2400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400" b="0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 sz="3000" b="0">
                  <a:ea typeface="Cambria Math"/>
                </a:endParaRPr>
              </a:p>
              <a:p>
                <a:pPr marL="0" indent="0">
                  <a:buNone/>
                  <a:defRPr/>
                </a:pPr>
                <a:endParaRPr lang="de-DE" sz="3000" b="0">
                  <a:ea typeface="Cambria Math"/>
                </a:endParaRPr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30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000" b="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sz="3000" b="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 sz="3000" b="0">
                    <a:ea typeface="Cambria Math"/>
                  </a:rPr>
                  <a:t>: Within-pair effect for MZ pairs</a:t>
                </a:r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2800" b="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sz="2800" b="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 sz="3000" b="0">
                    <a:ea typeface="Cambria Math"/>
                  </a:rPr>
                  <a:t>: Difference between MZ/DZ within-pair effects</a:t>
                </a:r>
                <a:r>
                  <a:rPr lang="de-DE" sz="3000">
                    <a:ea typeface="Cambria Math"/>
                  </a:rPr>
                  <a:t>. A significant interaction term 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32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3200" b="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sz="3200" b="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 sz="3000">
                    <a:ea typeface="Cambria Math"/>
                  </a:rPr>
                  <a:t> indicates genetic confounding!</a:t>
                </a:r>
                <a:endParaRPr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de-DE" sz="2800" b="0" i="1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 sz="3000">
                    <a:ea typeface="Cambria Math"/>
                  </a:rPr>
                  <a:t>: Effect of zygosity (should not matter)</a:t>
                </a:r>
                <a:endParaRPr/>
              </a:p>
              <a:p>
                <a:pPr marL="0" indent="0">
                  <a:buNone/>
                  <a:defRPr/>
                </a:pPr>
                <a:endParaRPr lang="de-DE" sz="3000">
                  <a:ea typeface="Cambria Math"/>
                </a:endParaRPr>
              </a:p>
              <a:p>
                <a:pPr marL="0" indent="0">
                  <a:buNone/>
                  <a:defRPr/>
                </a:pPr>
                <a:r>
                  <a:rPr lang="de-DE" sz="3000">
                    <a:ea typeface="Cambria Math"/>
                  </a:rPr>
                  <a:t>Alternative: Calculate separate models by zygosity. Several drawbacks: Reduced sample size, less power, …</a:t>
                </a:r>
                <a:endParaRPr/>
              </a:p>
              <a:p>
                <a:pPr marL="0" indent="0">
                  <a:buNone/>
                  <a:defRPr/>
                </a:pPr>
                <a:endParaRPr lang="de-DE" sz="3200" b="0">
                  <a:ea typeface="Cambria Math"/>
                </a:endParaRPr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2"/>
                <a:stretch>
                  <a:fillRect l="-684" t="-20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23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de-DE"/>
              <a:t>5. Conclusion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de-DE" sz="3200" b="0" dirty="0" err="1">
                <a:ea typeface="Cambria Math"/>
              </a:rPr>
              <a:t>Unobserved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confounders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may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bias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estimates</a:t>
            </a:r>
            <a:r>
              <a:rPr lang="de-DE" sz="3200" b="0" dirty="0">
                <a:ea typeface="Cambria Math"/>
              </a:rPr>
              <a:t> in </a:t>
            </a:r>
            <a:r>
              <a:rPr lang="de-DE" sz="3200" b="0" dirty="0" err="1">
                <a:ea typeface="Cambria Math"/>
              </a:rPr>
              <a:t>cross-sectional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models</a:t>
            </a:r>
            <a:endParaRPr lang="de-DE" sz="3200" b="0" dirty="0">
              <a:ea typeface="Cambria Math"/>
            </a:endParaRPr>
          </a:p>
          <a:p>
            <a:pPr>
              <a:buFontTx/>
              <a:buChar char="-"/>
              <a:defRPr/>
            </a:pPr>
            <a:r>
              <a:rPr lang="de-DE" sz="3200" b="0" dirty="0" err="1">
                <a:ea typeface="Cambria Math"/>
              </a:rPr>
              <a:t>Comparing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twins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allows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to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control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for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genetic</a:t>
            </a:r>
            <a:r>
              <a:rPr lang="de-DE" sz="3200" b="0" dirty="0">
                <a:ea typeface="Cambria Math"/>
              </a:rPr>
              <a:t> and </a:t>
            </a:r>
            <a:r>
              <a:rPr lang="de-DE" sz="3200" b="0" dirty="0" err="1">
                <a:ea typeface="Cambria Math"/>
              </a:rPr>
              <a:t>shared</a:t>
            </a:r>
            <a:r>
              <a:rPr lang="de-DE" sz="3200" b="0" dirty="0">
                <a:ea typeface="Cambria Math"/>
              </a:rPr>
              <a:t> environmental </a:t>
            </a:r>
            <a:r>
              <a:rPr lang="de-DE" sz="3200" b="0" dirty="0" err="1">
                <a:ea typeface="Cambria Math"/>
              </a:rPr>
              <a:t>confounders</a:t>
            </a:r>
            <a:endParaRPr lang="de-DE" sz="3200" b="0" dirty="0">
              <a:ea typeface="Cambria Math"/>
            </a:endParaRPr>
          </a:p>
          <a:p>
            <a:pPr>
              <a:buFontTx/>
              <a:buChar char="-"/>
              <a:defRPr/>
            </a:pPr>
            <a:r>
              <a:rPr lang="de-DE" dirty="0" err="1">
                <a:ea typeface="Cambria Math"/>
              </a:rPr>
              <a:t>We</a:t>
            </a:r>
            <a:r>
              <a:rPr lang="de-DE" dirty="0">
                <a:ea typeface="Cambria Math"/>
              </a:rPr>
              <a:t> </a:t>
            </a:r>
            <a:r>
              <a:rPr lang="de-DE" dirty="0" err="1">
                <a:ea typeface="Cambria Math"/>
              </a:rPr>
              <a:t>can</a:t>
            </a:r>
            <a:r>
              <a:rPr lang="de-DE" dirty="0">
                <a:ea typeface="Cambria Math"/>
              </a:rPr>
              <a:t> do </a:t>
            </a:r>
            <a:r>
              <a:rPr lang="de-DE" dirty="0" err="1">
                <a:ea typeface="Cambria Math"/>
              </a:rPr>
              <a:t>that</a:t>
            </a:r>
            <a:r>
              <a:rPr lang="de-DE" dirty="0">
                <a:ea typeface="Cambria Math"/>
              </a:rPr>
              <a:t> </a:t>
            </a:r>
            <a:r>
              <a:rPr lang="de-DE" dirty="0" err="1">
                <a:ea typeface="Cambria Math"/>
              </a:rPr>
              <a:t>by</a:t>
            </a:r>
            <a:r>
              <a:rPr lang="de-DE" dirty="0">
                <a:ea typeface="Cambria Math"/>
              </a:rPr>
              <a:t> </a:t>
            </a:r>
            <a:r>
              <a:rPr lang="de-DE" dirty="0" err="1">
                <a:ea typeface="Cambria Math"/>
              </a:rPr>
              <a:t>estimating</a:t>
            </a:r>
            <a:r>
              <a:rPr lang="de-DE" dirty="0">
                <a:ea typeface="Cambria Math"/>
              </a:rPr>
              <a:t> a FE </a:t>
            </a:r>
            <a:r>
              <a:rPr lang="de-DE" dirty="0" err="1">
                <a:ea typeface="Cambria Math"/>
              </a:rPr>
              <a:t>or</a:t>
            </a:r>
            <a:r>
              <a:rPr lang="de-DE" dirty="0">
                <a:ea typeface="Cambria Math"/>
              </a:rPr>
              <a:t> a ME </a:t>
            </a:r>
            <a:r>
              <a:rPr lang="de-DE" dirty="0" err="1">
                <a:ea typeface="Cambria Math"/>
              </a:rPr>
              <a:t>model</a:t>
            </a:r>
            <a:endParaRPr lang="de-DE" dirty="0">
              <a:ea typeface="Cambria Math"/>
            </a:endParaRPr>
          </a:p>
          <a:p>
            <a:pPr>
              <a:buFontTx/>
              <a:buChar char="-"/>
              <a:defRPr/>
            </a:pPr>
            <a:r>
              <a:rPr lang="de-DE" sz="3200" b="0" dirty="0">
                <a:ea typeface="Cambria Math"/>
              </a:rPr>
              <a:t>A </a:t>
            </a:r>
            <a:r>
              <a:rPr lang="de-DE" sz="3200" b="0" dirty="0" err="1">
                <a:ea typeface="Cambria Math"/>
              </a:rPr>
              <a:t>within</a:t>
            </a:r>
            <a:r>
              <a:rPr lang="de-DE" sz="3200" b="0" dirty="0">
                <a:ea typeface="Cambria Math"/>
              </a:rPr>
              <a:t>-pair </a:t>
            </a:r>
            <a:r>
              <a:rPr lang="de-DE" sz="3200" b="0" dirty="0" err="1">
                <a:ea typeface="Cambria Math"/>
              </a:rPr>
              <a:t>effect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significantly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varying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by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zygosity</a:t>
            </a:r>
            <a:r>
              <a:rPr lang="de-DE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indicates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genetic</a:t>
            </a:r>
            <a:r>
              <a:rPr lang="de-DE" sz="3200" b="0" dirty="0">
                <a:ea typeface="Cambria Math"/>
              </a:rPr>
              <a:t> </a:t>
            </a:r>
            <a:r>
              <a:rPr lang="de-DE" sz="3200" b="0" dirty="0" err="1">
                <a:ea typeface="Cambria Math"/>
              </a:rPr>
              <a:t>confounding</a:t>
            </a:r>
            <a:endParaRPr lang="de-DE" sz="3200" b="0" dirty="0">
              <a:ea typeface="Cambria Math"/>
            </a:endParaRPr>
          </a:p>
          <a:p>
            <a:pPr marL="0" indent="0">
              <a:buNone/>
              <a:defRPr/>
            </a:pPr>
            <a:endParaRPr lang="de-DE" dirty="0">
              <a:ea typeface="Cambria Math"/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24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de-DE" dirty="0"/>
              <a:t>6. Further </a:t>
            </a:r>
            <a:r>
              <a:rPr lang="de-DE" dirty="0" err="1"/>
              <a:t>readings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 marL="457200" indent="-457200">
              <a:buNone/>
              <a:defRPr/>
            </a:pPr>
            <a:r>
              <a:rPr lang="en-US" sz="2200" dirty="0"/>
              <a:t>Bell, A., Fairbrother, M., &amp; Jones, K. (2019). Fixed and random effects models: making an informed choice. </a:t>
            </a:r>
            <a:r>
              <a:rPr lang="en-US" sz="2200" i="1" dirty="0"/>
              <a:t>Quality &amp; Quantity</a:t>
            </a:r>
            <a:r>
              <a:rPr lang="en-US" sz="2200" dirty="0"/>
              <a:t>, </a:t>
            </a:r>
            <a:r>
              <a:rPr lang="en-US" sz="2200" i="1" dirty="0"/>
              <a:t>53</a:t>
            </a:r>
            <a:r>
              <a:rPr lang="en-US" sz="2200" dirty="0"/>
              <a:t>, 1051–1074. </a:t>
            </a:r>
            <a:r>
              <a:rPr lang="en-US" sz="2200" dirty="0">
                <a:hlinkClick r:id="rId2"/>
              </a:rPr>
              <a:t>https://doi.org/10.1007/s11135-018-0802-x</a:t>
            </a:r>
            <a:r>
              <a:rPr lang="en-US" sz="2200" dirty="0"/>
              <a:t> </a:t>
            </a:r>
          </a:p>
          <a:p>
            <a:pPr marL="457200" indent="-457200">
              <a:buNone/>
              <a:defRPr/>
            </a:pPr>
            <a:endParaRPr lang="en-US" sz="2200" dirty="0"/>
          </a:p>
          <a:p>
            <a:pPr>
              <a:defRPr/>
            </a:pPr>
            <a:r>
              <a:rPr lang="de-DE" sz="2000" i="1" dirty="0"/>
              <a:t>A </a:t>
            </a:r>
            <a:r>
              <a:rPr lang="de-DE" sz="2000" i="1" dirty="0" err="1"/>
              <a:t>very</a:t>
            </a:r>
            <a:r>
              <a:rPr lang="de-DE" sz="2000" i="1" dirty="0"/>
              <a:t> </a:t>
            </a:r>
            <a:r>
              <a:rPr lang="de-DE" sz="2000" i="1" dirty="0" err="1"/>
              <a:t>useful</a:t>
            </a:r>
            <a:r>
              <a:rPr lang="de-DE" sz="2000" i="1" dirty="0"/>
              <a:t> </a:t>
            </a:r>
            <a:r>
              <a:rPr lang="de-DE" sz="2000" i="1" dirty="0" err="1"/>
              <a:t>discussion</a:t>
            </a:r>
            <a:r>
              <a:rPr lang="de-DE" sz="2000" i="1" dirty="0"/>
              <a:t> </a:t>
            </a:r>
            <a:r>
              <a:rPr lang="de-DE" sz="2000" i="1" dirty="0" err="1"/>
              <a:t>of</a:t>
            </a:r>
            <a:r>
              <a:rPr lang="de-DE" sz="2000" i="1" dirty="0"/>
              <a:t> Random-</a:t>
            </a:r>
            <a:r>
              <a:rPr lang="de-DE" sz="2000" i="1" dirty="0" err="1"/>
              <a:t>effects</a:t>
            </a:r>
            <a:r>
              <a:rPr lang="de-DE" sz="2000" i="1" dirty="0"/>
              <a:t> and Fixed-</a:t>
            </a:r>
            <a:r>
              <a:rPr lang="de-DE" sz="2000" i="1" dirty="0" err="1"/>
              <a:t>effects</a:t>
            </a:r>
            <a:r>
              <a:rPr lang="de-DE" sz="2000" i="1" dirty="0"/>
              <a:t> </a:t>
            </a:r>
            <a:r>
              <a:rPr lang="de-DE" sz="2000" i="1" dirty="0" err="1"/>
              <a:t>models</a:t>
            </a:r>
            <a:r>
              <a:rPr lang="de-DE" sz="2000" i="1" dirty="0"/>
              <a:t> </a:t>
            </a:r>
            <a:r>
              <a:rPr lang="de-DE" sz="2000" i="1" dirty="0" err="1"/>
              <a:t>for</a:t>
            </a:r>
            <a:r>
              <a:rPr lang="de-DE" sz="2000" i="1" dirty="0"/>
              <a:t> </a:t>
            </a:r>
            <a:r>
              <a:rPr lang="de-DE" sz="2000" i="1" dirty="0" err="1"/>
              <a:t>clustered</a:t>
            </a:r>
            <a:r>
              <a:rPr lang="de-DE" sz="2000" i="1" dirty="0"/>
              <a:t> </a:t>
            </a:r>
            <a:r>
              <a:rPr lang="de-DE" sz="2000" i="1" dirty="0" err="1"/>
              <a:t>data</a:t>
            </a:r>
            <a:r>
              <a:rPr lang="de-DE" sz="2000" i="1" dirty="0"/>
              <a:t>, </a:t>
            </a:r>
            <a:r>
              <a:rPr lang="de-DE" sz="2000" i="1" dirty="0" err="1"/>
              <a:t>their</a:t>
            </a:r>
            <a:r>
              <a:rPr lang="de-DE" sz="2000" i="1" dirty="0"/>
              <a:t> </a:t>
            </a:r>
            <a:r>
              <a:rPr lang="de-DE" sz="2000" i="1" dirty="0" err="1"/>
              <a:t>assumptions</a:t>
            </a:r>
            <a:r>
              <a:rPr lang="de-DE" sz="2000" i="1" dirty="0"/>
              <a:t> and </a:t>
            </a:r>
            <a:r>
              <a:rPr lang="de-DE" sz="2000" i="1" dirty="0" err="1"/>
              <a:t>how</a:t>
            </a:r>
            <a:r>
              <a:rPr lang="de-DE" sz="2000" i="1" dirty="0"/>
              <a:t> </a:t>
            </a:r>
            <a:r>
              <a:rPr lang="de-DE" sz="2000" i="1" dirty="0" err="1"/>
              <a:t>they</a:t>
            </a:r>
            <a:r>
              <a:rPr lang="de-DE" sz="2000" i="1" dirty="0"/>
              <a:t> </a:t>
            </a:r>
            <a:r>
              <a:rPr lang="de-DE" sz="2000" i="1" dirty="0" err="1"/>
              <a:t>relate</a:t>
            </a:r>
            <a:r>
              <a:rPr lang="de-DE" sz="2000" i="1" dirty="0"/>
              <a:t> </a:t>
            </a:r>
            <a:r>
              <a:rPr lang="de-DE" sz="2000" i="1" dirty="0" err="1"/>
              <a:t>to</a:t>
            </a:r>
            <a:r>
              <a:rPr lang="de-DE" sz="2000" i="1" dirty="0"/>
              <a:t> </a:t>
            </a:r>
            <a:r>
              <a:rPr lang="de-DE" sz="2000" i="1" dirty="0" err="1"/>
              <a:t>each</a:t>
            </a:r>
            <a:r>
              <a:rPr lang="de-DE" sz="2000" i="1" dirty="0"/>
              <a:t> </a:t>
            </a:r>
            <a:r>
              <a:rPr lang="de-DE" sz="2000" i="1" dirty="0" err="1"/>
              <a:t>other</a:t>
            </a:r>
            <a:r>
              <a:rPr lang="de-DE" sz="2000" i="1" dirty="0"/>
              <a:t>. </a:t>
            </a:r>
            <a:r>
              <a:rPr lang="de-DE" sz="2000" i="1" dirty="0" err="1"/>
              <a:t>They</a:t>
            </a:r>
            <a:r>
              <a:rPr lang="de-DE" sz="2000" i="1" dirty="0"/>
              <a:t> </a:t>
            </a:r>
            <a:r>
              <a:rPr lang="de-DE" sz="2000" i="1" dirty="0" err="1"/>
              <a:t>show</a:t>
            </a:r>
            <a:r>
              <a:rPr lang="de-DE" sz="2000" i="1" dirty="0"/>
              <a:t> </a:t>
            </a:r>
            <a:r>
              <a:rPr lang="de-DE" sz="2000" i="1" dirty="0" err="1"/>
              <a:t>how</a:t>
            </a:r>
            <a:r>
              <a:rPr lang="de-DE" sz="2000" i="1" dirty="0"/>
              <a:t> </a:t>
            </a:r>
            <a:r>
              <a:rPr lang="de-DE" sz="2000" i="1" dirty="0" err="1"/>
              <a:t>to</a:t>
            </a:r>
            <a:r>
              <a:rPr lang="de-DE" sz="2000" i="1" dirty="0"/>
              <a:t> </a:t>
            </a:r>
            <a:r>
              <a:rPr lang="de-DE" sz="2000" i="1" dirty="0" err="1"/>
              <a:t>combine</a:t>
            </a:r>
            <a:r>
              <a:rPr lang="de-DE" sz="2000" i="1" dirty="0"/>
              <a:t> </a:t>
            </a:r>
            <a:r>
              <a:rPr lang="de-DE" sz="2000" i="1" dirty="0" err="1"/>
              <a:t>the</a:t>
            </a:r>
            <a:r>
              <a:rPr lang="de-DE" sz="2000" i="1" dirty="0"/>
              <a:t> </a:t>
            </a:r>
            <a:r>
              <a:rPr lang="de-DE" sz="2000" i="1" dirty="0" err="1"/>
              <a:t>advantages</a:t>
            </a:r>
            <a:r>
              <a:rPr lang="de-DE" sz="2000" i="1" dirty="0"/>
              <a:t> </a:t>
            </a:r>
            <a:r>
              <a:rPr lang="de-DE" sz="2000" i="1" dirty="0" err="1"/>
              <a:t>of</a:t>
            </a:r>
            <a:r>
              <a:rPr lang="de-DE" sz="2000" i="1" dirty="0"/>
              <a:t> </a:t>
            </a:r>
            <a:r>
              <a:rPr lang="de-DE" sz="2000" i="1" dirty="0" err="1"/>
              <a:t>both</a:t>
            </a:r>
            <a:r>
              <a:rPr lang="de-DE" sz="2000" i="1" dirty="0"/>
              <a:t> </a:t>
            </a:r>
            <a:r>
              <a:rPr lang="de-DE" sz="2000" i="1" dirty="0" err="1"/>
              <a:t>model</a:t>
            </a:r>
            <a:r>
              <a:rPr lang="de-DE" sz="2000" i="1" dirty="0"/>
              <a:t> </a:t>
            </a:r>
            <a:r>
              <a:rPr lang="de-DE" sz="2000" i="1" dirty="0" err="1"/>
              <a:t>strategies</a:t>
            </a:r>
            <a:endParaRPr lang="de-DE" sz="2000" i="1" dirty="0"/>
          </a:p>
          <a:p>
            <a:pPr marL="0" indent="0">
              <a:buNone/>
              <a:defRPr/>
            </a:pPr>
            <a:endParaRPr lang="de-DE" sz="2000" dirty="0"/>
          </a:p>
          <a:p>
            <a:pPr marL="457200" indent="-457200">
              <a:buNone/>
              <a:defRPr/>
            </a:pPr>
            <a:r>
              <a:rPr lang="de-DE" sz="2000" dirty="0" err="1"/>
              <a:t>Turkheimer</a:t>
            </a:r>
            <a:r>
              <a:rPr lang="de-DE" sz="2000" dirty="0"/>
              <a:t>, E., &amp; Harden, K. (2014). </a:t>
            </a:r>
            <a:r>
              <a:rPr lang="de-DE" sz="2000" dirty="0" err="1"/>
              <a:t>Behavior</a:t>
            </a:r>
            <a:r>
              <a:rPr lang="de-DE" sz="2000" dirty="0"/>
              <a:t> Genetic Research Methods: </a:t>
            </a:r>
            <a:r>
              <a:rPr lang="de-DE" sz="2000" dirty="0" err="1"/>
              <a:t>Testing</a:t>
            </a:r>
            <a:r>
              <a:rPr lang="de-DE" sz="2000" dirty="0"/>
              <a:t> Quasi-</a:t>
            </a:r>
            <a:r>
              <a:rPr lang="de-DE" sz="2000" dirty="0" err="1"/>
              <a:t>Causal</a:t>
            </a:r>
            <a:r>
              <a:rPr lang="de-DE" sz="2000" dirty="0"/>
              <a:t> </a:t>
            </a:r>
            <a:r>
              <a:rPr lang="de-DE" sz="2000" dirty="0" err="1"/>
              <a:t>Hypotheses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Multivariate Twin Data. In H. Reis &amp; C. Judd (Eds.), </a:t>
            </a:r>
            <a:r>
              <a:rPr lang="de-DE" sz="2000" i="1" dirty="0"/>
              <a:t>Handbook </a:t>
            </a:r>
            <a:r>
              <a:rPr lang="de-DE" sz="2000" i="1" dirty="0" err="1"/>
              <a:t>of</a:t>
            </a:r>
            <a:r>
              <a:rPr lang="de-DE" sz="2000" i="1" dirty="0"/>
              <a:t> Research Methods in </a:t>
            </a:r>
            <a:r>
              <a:rPr lang="de-DE" sz="2000" i="1" dirty="0" err="1"/>
              <a:t>Social</a:t>
            </a:r>
            <a:r>
              <a:rPr lang="de-DE" sz="2000" i="1" dirty="0"/>
              <a:t> and Personality </a:t>
            </a:r>
            <a:r>
              <a:rPr lang="de-DE" sz="2000" i="1" dirty="0" err="1"/>
              <a:t>Psychology</a:t>
            </a:r>
            <a:r>
              <a:rPr lang="de-DE" sz="2000" dirty="0"/>
              <a:t> (pp. 159-187). Cambridge University Press. </a:t>
            </a:r>
            <a:r>
              <a:rPr lang="de-DE" sz="2000" dirty="0">
                <a:hlinkClick r:id="rId3"/>
              </a:rPr>
              <a:t>https://doi.org/10.1017/cbo9780511996481.012</a:t>
            </a:r>
            <a:r>
              <a:rPr lang="de-DE" sz="2000" dirty="0"/>
              <a:t>   </a:t>
            </a:r>
          </a:p>
          <a:p>
            <a:pPr marL="0" indent="0"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en-US" sz="2000" i="1" dirty="0" err="1"/>
              <a:t>Turkheimer</a:t>
            </a:r>
            <a:r>
              <a:rPr lang="en-US" sz="2000" i="1" dirty="0"/>
              <a:t> and Harden first discuss how to use multilevel models for causal inference with twin data. In a second step, they relate this approach to the ACE approach more commonly applied in behavioral genetics.</a:t>
            </a:r>
            <a:endParaRPr lang="de-DE" sz="2000" i="1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25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141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marL="570252" indent="-570252">
              <a:buAutoNum type="arabicPeriod"/>
              <a:defRPr/>
            </a:pPr>
            <a:r>
              <a:rPr lang="de-DE"/>
              <a:t>Omitted variable bias: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  <a:defRPr/>
                </a:pPr>
                <a:r>
                  <a:rPr lang="de-DE"/>
                  <a:t>The starting point: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We want to know the effect of cognitive skills (X) on math grades (Y). </a:t>
                </a:r>
                <a:endParaRPr/>
              </a:p>
              <a:p>
                <a:pPr marL="0" indent="0">
                  <a:buNone/>
                  <a:defRPr/>
                </a:pPr>
                <a:r>
                  <a:rPr lang="de-DE"/>
                  <a:t>Our sample linear regression could be:</a:t>
                </a:r>
                <a:endParaRPr/>
              </a:p>
              <a:p>
                <a:pPr marL="0" indent="0">
                  <a:buNone/>
                  <a:defRPr/>
                </a:pPr>
                <a:r>
                  <a:rPr lang="de-DE"/>
                  <a:t/>
                </a:r>
                <a:br>
                  <a:rPr lang="de-DE"/>
                </a:b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b="0" i="1">
                              <a:latin typeface="Cambria Math"/>
                            </a:rPr>
                            <m:t>𝑌</m:t>
                          </m:r>
                          <m:r>
                            <a:rPr lang="de-DE" b="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𝑋</m:t>
                          </m:r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r>
                            <a:rPr lang="de-DE" b="0" i="1">
                              <a:latin typeface="Cambria Math"/>
                            </a:rPr>
                            <m:t>𝑒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What means the „e“? 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It represents – among other things – unobserved factors other than X that affect Y</a:t>
                </a:r>
                <a:endParaRPr/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3"/>
                <a:stretch>
                  <a:fillRect l="-1299" t="-2830" r="-1435" b="-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3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de-DE">
                <a:latin typeface="Calibri"/>
                <a:cs typeface="Arial"/>
              </a:rPr>
              <a:t>1. </a:t>
            </a:r>
            <a:r>
              <a:rPr lang="de-DE"/>
              <a:t>Omitted variable bias: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  <a:defRPr/>
                </a:pPr>
                <a:r>
                  <a:rPr lang="de-DE"/>
                  <a:t>What other factors can have an effect on math grades?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One possible answer: </a:t>
                </a:r>
                <a:endParaRPr/>
              </a:p>
              <a:p>
                <a:pPr marL="514350" indent="-514350">
                  <a:buAutoNum type="arabicParenR"/>
                  <a:defRPr/>
                </a:pPr>
                <a:r>
                  <a:rPr lang="de-DE"/>
                  <a:t>Genes</a:t>
                </a:r>
                <a:endParaRPr/>
              </a:p>
              <a:p>
                <a:pPr marL="514350" indent="-514350">
                  <a:buAutoNum type="arabicParenR"/>
                  <a:defRPr/>
                </a:pPr>
                <a:r>
                  <a:rPr lang="de-DE"/>
                  <a:t>SES (Parental education, occupational status, income, class,…)</a:t>
                </a:r>
                <a:endParaRPr/>
              </a:p>
              <a:p>
                <a:pPr marL="514350" indent="-514350">
                  <a:buAutoNum type="arabicParenR"/>
                  <a:defRPr/>
                </a:pPr>
                <a:r>
                  <a:rPr lang="de-DE"/>
                  <a:t>Neighborhood status (Quality of schools, environmental pollution, level of noise, …)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So, it could be that </a:t>
                </a:r>
                <a:endParaRPr/>
              </a:p>
              <a:p>
                <a:pPr marL="0" indent="0">
                  <a:buNone/>
                  <a:defRPr/>
                </a:pPr>
                <a:endParaRPr lang="de-DE" b="0" i="1">
                  <a:latin typeface="Cambria Math"/>
                </a:endParaRPr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b="0" i="1">
                              <a:latin typeface="Cambria Math"/>
                            </a:rPr>
                            <m:t>𝑒</m:t>
                          </m:r>
                          <m:r>
                            <a:rPr lang="de-DE" b="0" i="1">
                              <a:latin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Sup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𝐺𝑒𝑛𝑒𝑠</m:t>
                              </m:r>
                            </m:e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Sup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𝑆𝐸𝑆</m:t>
                              </m:r>
                            </m:e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Sup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𝑁𝐵𝑆</m:t>
                              </m:r>
                            </m:e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r>
                            <a:rPr lang="de-DE" b="0" i="1">
                              <a:latin typeface="Cambria Math"/>
                            </a:rPr>
                            <m:t>𝑈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r>
                  <a:rPr lang="de-DE"/>
                  <a:t>leading to:</a:t>
                </a:r>
                <a:endParaRPr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b="0" i="1">
                              <a:latin typeface="Cambria Math"/>
                            </a:rPr>
                            <m:t>𝑌</m:t>
                          </m:r>
                          <m:r>
                            <a:rPr lang="de-DE" b="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b="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</a:rPr>
                            <m:t>𝐶𝑆</m:t>
                          </m:r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Sup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DE" b="0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de-DE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𝐺𝑒𝑛𝑒𝑠</m:t>
                              </m:r>
                            </m:e>
                            <m:sup>
                              <m:r>
                                <a:rPr lang="de-DE" b="0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Sup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𝑆𝐸𝑆</m:t>
                              </m:r>
                            </m:e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SupPr>
                            <m:e>
                              <m:r>
                                <a:rPr lang="de-DE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de-DE" b="0" i="1">
                                  <a:latin typeface="Cambria Math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>
                                  <a:latin typeface="Cambria Math"/>
                                </a:rPr>
                                <m:t>𝑁𝐵𝑆</m:t>
                              </m:r>
                            </m:e>
                            <m:sup>
                              <m:r>
                                <a:rPr lang="de-DE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de-DE" i="1">
                              <a:latin typeface="Cambria Math"/>
                            </a:rPr>
                            <m:t>+</m:t>
                          </m:r>
                          <m:r>
                            <a:rPr lang="de-DE" i="1">
                              <a:latin typeface="Cambria Math"/>
                            </a:rPr>
                            <m:t>𝑈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  <a:p>
                <a:pPr marL="0" indent="0">
                  <a:buNone/>
                  <a:defRPr/>
                </a:pPr>
                <a:endParaRPr lang="de-DE"/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3"/>
                <a:stretch>
                  <a:fillRect l="-889" t="-2291" r="-2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4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marL="570252" indent="-570252">
              <a:buAutoNum type="arabicPeriod"/>
              <a:defRPr/>
            </a:pPr>
            <a:r>
              <a:rPr lang="de-DE"/>
              <a:t>Omitted variable bias: The problem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/>
              <a:t>Fine. So, what is the problem?</a:t>
            </a:r>
            <a:endParaRPr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r>
              <a:rPr lang="de-DE" b="1"/>
              <a:t>The omitted variable bias: </a:t>
            </a:r>
            <a:endParaRPr/>
          </a:p>
          <a:p>
            <a:pPr marL="0" indent="0">
              <a:buNone/>
              <a:defRPr/>
            </a:pPr>
            <a:r>
              <a:rPr lang="de-DE"/>
              <a:t>If the error term (i.e. in our case: Genes, SES, neighborhood status) correlates with our predictor cognitive ability, our estimate of the effect of cognitive ability on math grades is probably biased</a:t>
            </a:r>
          </a:p>
          <a:p>
            <a:pPr marL="0" indent="0">
              <a:buNone/>
              <a:defRPr/>
            </a:pPr>
            <a:r>
              <a:rPr lang="de-DE"/>
              <a:t> </a:t>
            </a:r>
            <a:endParaRPr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5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de-DE">
                <a:latin typeface="Calibri"/>
                <a:cs typeface="Arial"/>
              </a:rPr>
              <a:t>1. </a:t>
            </a:r>
            <a:r>
              <a:rPr lang="de-DE"/>
              <a:t>Omitted variable bias: The problem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6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1"/>
              <p:cNvSpPr/>
              <p:nvPr/>
            </p:nvSpPr>
            <p:spPr bwMode="auto">
              <a:xfrm>
                <a:off x="1928664" y="4221088"/>
                <a:ext cx="2053268" cy="5351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𝑪𝒐𝒈𝒏𝒊𝒕𝒊𝒗𝒆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𝑺𝒌𝒊𝒍𝒍𝒔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8664" y="4221088"/>
                <a:ext cx="2053268" cy="535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84"/>
              <p:cNvSpPr/>
              <p:nvPr/>
            </p:nvSpPr>
            <p:spPr bwMode="auto">
              <a:xfrm>
                <a:off x="5719060" y="4221088"/>
                <a:ext cx="1754220" cy="5351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𝑴𝒂𝒕𝒉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𝒈𝒓𝒂𝒅𝒆𝒔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9060" y="4221088"/>
                <a:ext cx="1754220" cy="535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 Verbindung mit Pfeil 8"/>
          <p:cNvCxnSpPr>
            <a:cxnSpLocks/>
            <a:stCxn id="7" idx="3"/>
            <a:endCxn id="8" idx="1"/>
          </p:cNvCxnSpPr>
          <p:nvPr/>
        </p:nvCxnSpPr>
        <p:spPr bwMode="auto">
          <a:xfrm>
            <a:off x="3981932" y="4488663"/>
            <a:ext cx="1737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llipse 9"/>
              <p:cNvSpPr/>
              <p:nvPr/>
            </p:nvSpPr>
            <p:spPr bwMode="auto">
              <a:xfrm>
                <a:off x="8480030" y="4214781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1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Ellips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80030" y="4214781"/>
                <a:ext cx="930669" cy="53515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Gerade Verbindung mit Pfeil 10"/>
          <p:cNvCxnSpPr>
            <a:cxnSpLocks/>
            <a:stCxn id="10" idx="2"/>
            <a:endCxn id="8" idx="3"/>
          </p:cNvCxnSpPr>
          <p:nvPr/>
        </p:nvCxnSpPr>
        <p:spPr bwMode="auto">
          <a:xfrm flipH="1">
            <a:off x="7473280" y="4482356"/>
            <a:ext cx="1006750" cy="6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de-DE">
                <a:latin typeface="Calibri"/>
                <a:cs typeface="Arial"/>
              </a:rPr>
              <a:t>1. </a:t>
            </a:r>
            <a:r>
              <a:rPr lang="de-DE"/>
              <a:t>Omitted variable bias: The problem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7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1"/>
              <p:cNvSpPr/>
              <p:nvPr/>
            </p:nvSpPr>
            <p:spPr bwMode="auto">
              <a:xfrm>
                <a:off x="1928664" y="4221088"/>
                <a:ext cx="2053268" cy="5351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𝑪𝒐𝒈𝒏𝒊𝒕𝒊𝒗𝒆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𝑺𝒌𝒊𝒍𝒍𝒔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8664" y="4221088"/>
                <a:ext cx="2053268" cy="535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Ellipse 2"/>
              <p:cNvSpPr/>
              <p:nvPr/>
            </p:nvSpPr>
            <p:spPr bwMode="auto">
              <a:xfrm>
                <a:off x="3152800" y="2482603"/>
                <a:ext cx="1162419" cy="5431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de-DE" sz="2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𝐺𝑒𝑛𝑒𝑠</m:t>
                              </m:r>
                            </m:e>
                            <m:sup>
                              <m:r>
                                <a:rPr lang="de-DE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4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Ellips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2800" y="2482603"/>
                <a:ext cx="1162419" cy="543181"/>
              </a:xfrm>
              <a:prstGeom prst="ellipse">
                <a:avLst/>
              </a:prstGeom>
              <a:blipFill>
                <a:blip r:embed="rId3"/>
                <a:stretch>
                  <a:fillRect l="-153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4"/>
              <p:cNvSpPr/>
              <p:nvPr/>
            </p:nvSpPr>
            <p:spPr bwMode="auto">
              <a:xfrm>
                <a:off x="5719060" y="4221088"/>
                <a:ext cx="1754220" cy="5351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𝑴𝒂𝒕𝒉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𝒈𝒓𝒂𝒅𝒆𝒔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9060" y="4221088"/>
                <a:ext cx="1754220" cy="5351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mit Pfeil 106"/>
          <p:cNvCxnSpPr>
            <a:cxnSpLocks/>
            <a:stCxn id="8" idx="4"/>
            <a:endCxn id="9" idx="0"/>
          </p:cNvCxnSpPr>
          <p:nvPr/>
        </p:nvCxnSpPr>
        <p:spPr bwMode="auto">
          <a:xfrm>
            <a:off x="3734010" y="3025784"/>
            <a:ext cx="2862160" cy="1195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8"/>
          <p:cNvCxnSpPr>
            <a:cxnSpLocks/>
            <a:stCxn id="7" idx="3"/>
            <a:endCxn id="9" idx="1"/>
          </p:cNvCxnSpPr>
          <p:nvPr/>
        </p:nvCxnSpPr>
        <p:spPr bwMode="auto">
          <a:xfrm>
            <a:off x="3981932" y="4488663"/>
            <a:ext cx="1737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2"/>
          <p:cNvCxnSpPr>
            <a:cxnSpLocks/>
            <a:endCxn id="9" idx="0"/>
          </p:cNvCxnSpPr>
          <p:nvPr/>
        </p:nvCxnSpPr>
        <p:spPr bwMode="auto">
          <a:xfrm>
            <a:off x="5777404" y="3025784"/>
            <a:ext cx="818766" cy="1195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llipse 27"/>
              <p:cNvSpPr/>
              <p:nvPr/>
            </p:nvSpPr>
            <p:spPr bwMode="auto">
              <a:xfrm>
                <a:off x="5312070" y="2490634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𝑆𝐸𝑆</m:t>
                              </m:r>
                            </m:e>
                            <m:sup>
                              <m: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2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Ellips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2070" y="2490634"/>
                <a:ext cx="930669" cy="53515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 Verbindung mit Pfeil 13"/>
          <p:cNvCxnSpPr>
            <a:cxnSpLocks/>
            <a:stCxn id="15" idx="4"/>
            <a:endCxn id="9" idx="0"/>
          </p:cNvCxnSpPr>
          <p:nvPr/>
        </p:nvCxnSpPr>
        <p:spPr bwMode="auto">
          <a:xfrm flipH="1">
            <a:off x="6596170" y="3017753"/>
            <a:ext cx="1557788" cy="1203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Ellipse 14"/>
              <p:cNvSpPr/>
              <p:nvPr/>
            </p:nvSpPr>
            <p:spPr bwMode="auto">
              <a:xfrm>
                <a:off x="6897216" y="2482603"/>
                <a:ext cx="2513483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𝑁𝑒𝑖𝑔h𝑏𝑜𝑟h𝑜𝑜𝑑</m:t>
                              </m:r>
                            </m:e>
                            <m:sup>
                              <m: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2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Ellips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7216" y="2482603"/>
                <a:ext cx="2513483" cy="53515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Ellipse 17"/>
              <p:cNvSpPr/>
              <p:nvPr/>
            </p:nvSpPr>
            <p:spPr bwMode="auto">
              <a:xfrm>
                <a:off x="8480030" y="4214781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𝑼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Ellips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80030" y="4214781"/>
                <a:ext cx="930669" cy="53515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Gerade Verbindung mit Pfeil 18"/>
          <p:cNvCxnSpPr>
            <a:cxnSpLocks/>
            <a:stCxn id="16" idx="2"/>
          </p:cNvCxnSpPr>
          <p:nvPr/>
        </p:nvCxnSpPr>
        <p:spPr bwMode="auto">
          <a:xfrm flipH="1">
            <a:off x="7473280" y="4482356"/>
            <a:ext cx="1006750" cy="6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de-DE">
                <a:latin typeface="Calibri"/>
                <a:cs typeface="Arial"/>
              </a:rPr>
              <a:t>1. </a:t>
            </a:r>
            <a:r>
              <a:rPr lang="de-DE"/>
              <a:t>Omitted variable bias: The problem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8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1"/>
              <p:cNvSpPr/>
              <p:nvPr/>
            </p:nvSpPr>
            <p:spPr bwMode="auto">
              <a:xfrm>
                <a:off x="1928664" y="4221088"/>
                <a:ext cx="2053268" cy="5351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𝑪𝒐𝒈𝒏𝒊𝒕𝒊𝒗𝒆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𝑺𝒌𝒊𝒍𝒍𝒔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8664" y="4221088"/>
                <a:ext cx="2053268" cy="535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Ellipse 2"/>
              <p:cNvSpPr/>
              <p:nvPr/>
            </p:nvSpPr>
            <p:spPr bwMode="auto">
              <a:xfrm>
                <a:off x="3152800" y="2482603"/>
                <a:ext cx="1162419" cy="5431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de-DE" sz="2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𝐺𝑒𝑛𝑒𝑠</m:t>
                              </m:r>
                            </m:e>
                            <m:sup>
                              <m:r>
                                <a:rPr lang="de-DE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4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Ellips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2800" y="2482603"/>
                <a:ext cx="1162419" cy="543181"/>
              </a:xfrm>
              <a:prstGeom prst="ellipse">
                <a:avLst/>
              </a:prstGeom>
              <a:blipFill>
                <a:blip r:embed="rId3"/>
                <a:stretch>
                  <a:fillRect l="-153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4"/>
              <p:cNvSpPr/>
              <p:nvPr/>
            </p:nvSpPr>
            <p:spPr bwMode="auto">
              <a:xfrm>
                <a:off x="5719060" y="4221088"/>
                <a:ext cx="1754220" cy="5351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𝑴𝒂𝒕𝒉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ln>
                                <a:solidFill>
                                  <a:schemeClr val="bg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𝒈𝒓𝒂𝒅𝒆𝒔</m:t>
                          </m:r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9060" y="4221088"/>
                <a:ext cx="1754220" cy="5351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mit Pfeil 106"/>
          <p:cNvCxnSpPr>
            <a:cxnSpLocks/>
            <a:stCxn id="8" idx="4"/>
            <a:endCxn id="9" idx="0"/>
          </p:cNvCxnSpPr>
          <p:nvPr/>
        </p:nvCxnSpPr>
        <p:spPr bwMode="auto">
          <a:xfrm>
            <a:off x="3734010" y="3025784"/>
            <a:ext cx="2862160" cy="1195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8"/>
          <p:cNvCxnSpPr>
            <a:cxnSpLocks/>
            <a:stCxn id="7" idx="3"/>
            <a:endCxn id="9" idx="1"/>
          </p:cNvCxnSpPr>
          <p:nvPr/>
        </p:nvCxnSpPr>
        <p:spPr bwMode="auto">
          <a:xfrm>
            <a:off x="3981932" y="4488663"/>
            <a:ext cx="1737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2"/>
          <p:cNvCxnSpPr>
            <a:cxnSpLocks/>
            <a:endCxn id="9" idx="0"/>
          </p:cNvCxnSpPr>
          <p:nvPr/>
        </p:nvCxnSpPr>
        <p:spPr bwMode="auto">
          <a:xfrm>
            <a:off x="5777404" y="3025784"/>
            <a:ext cx="818766" cy="1195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llipse 27"/>
              <p:cNvSpPr/>
              <p:nvPr/>
            </p:nvSpPr>
            <p:spPr bwMode="auto">
              <a:xfrm>
                <a:off x="5312070" y="2490634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𝑆𝐸𝑆</m:t>
                              </m:r>
                            </m:e>
                            <m:sup>
                              <m: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2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Ellips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2070" y="2490634"/>
                <a:ext cx="930669" cy="53515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 Verbindung mit Pfeil 13"/>
          <p:cNvCxnSpPr>
            <a:cxnSpLocks/>
            <a:stCxn id="15" idx="4"/>
            <a:endCxn id="9" idx="0"/>
          </p:cNvCxnSpPr>
          <p:nvPr/>
        </p:nvCxnSpPr>
        <p:spPr bwMode="auto">
          <a:xfrm flipH="1">
            <a:off x="6596170" y="3017753"/>
            <a:ext cx="1557788" cy="1203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Ellipse 14"/>
              <p:cNvSpPr/>
              <p:nvPr/>
            </p:nvSpPr>
            <p:spPr bwMode="auto">
              <a:xfrm>
                <a:off x="6897216" y="2482603"/>
                <a:ext cx="2513483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pPr>
                            <m:e>
                              <m: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𝑁𝑒𝑖𝑔h𝑏𝑜𝑟h𝑜𝑜𝑑</m:t>
                              </m:r>
                            </m:e>
                            <m:sup>
                              <m:r>
                                <a:rPr lang="de-DE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12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Ellips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7216" y="2482603"/>
                <a:ext cx="2513483" cy="53515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Ellipse 17"/>
              <p:cNvSpPr/>
              <p:nvPr/>
            </p:nvSpPr>
            <p:spPr bwMode="auto">
              <a:xfrm>
                <a:off x="8480030" y="4214781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de-DE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Ellips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80030" y="4214781"/>
                <a:ext cx="930669" cy="53515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Gerade Verbindung mit Pfeil 18"/>
          <p:cNvCxnSpPr>
            <a:cxnSpLocks/>
            <a:stCxn id="16" idx="2"/>
          </p:cNvCxnSpPr>
          <p:nvPr/>
        </p:nvCxnSpPr>
        <p:spPr bwMode="auto">
          <a:xfrm flipH="1">
            <a:off x="7473280" y="4482356"/>
            <a:ext cx="1006750" cy="6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5"/>
          <p:cNvCxnSpPr>
            <a:cxnSpLocks/>
            <a:stCxn id="8" idx="4"/>
            <a:endCxn id="7" idx="0"/>
          </p:cNvCxnSpPr>
          <p:nvPr/>
        </p:nvCxnSpPr>
        <p:spPr bwMode="auto">
          <a:xfrm flipH="1">
            <a:off x="2955298" y="3025784"/>
            <a:ext cx="778712" cy="1195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rade Verbindung mit Pfeil 19"/>
          <p:cNvCxnSpPr>
            <a:cxnSpLocks/>
            <a:endCxn id="7" idx="0"/>
          </p:cNvCxnSpPr>
          <p:nvPr/>
        </p:nvCxnSpPr>
        <p:spPr bwMode="auto">
          <a:xfrm flipH="1">
            <a:off x="2955298" y="3019477"/>
            <a:ext cx="2842134" cy="120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Gerade Verbindung mit Pfeil 20"/>
          <p:cNvCxnSpPr>
            <a:cxnSpLocks/>
            <a:endCxn id="7" idx="0"/>
          </p:cNvCxnSpPr>
          <p:nvPr/>
        </p:nvCxnSpPr>
        <p:spPr bwMode="auto">
          <a:xfrm flipH="1">
            <a:off x="2955298" y="3019477"/>
            <a:ext cx="5191408" cy="120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Ellipse 22"/>
              <p:cNvSpPr/>
              <p:nvPr/>
            </p:nvSpPr>
            <p:spPr bwMode="auto">
              <a:xfrm>
                <a:off x="2489963" y="5411659"/>
                <a:ext cx="930669" cy="5351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lang="de-DE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de-DE" sz="2000" b="1" i="1"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en-US" sz="2000" b="1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Ellips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9963" y="5411659"/>
                <a:ext cx="930669" cy="535150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Gerade Verbindung mit Pfeil 23"/>
          <p:cNvCxnSpPr>
            <a:cxnSpLocks/>
            <a:stCxn id="21" idx="0"/>
            <a:endCxn id="7" idx="2"/>
          </p:cNvCxnSpPr>
          <p:nvPr/>
        </p:nvCxnSpPr>
        <p:spPr bwMode="auto">
          <a:xfrm flipV="1">
            <a:off x="2955298" y="4756238"/>
            <a:ext cx="0" cy="655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marL="570252" indent="-570252">
              <a:buAutoNum type="arabicPeriod"/>
              <a:defRPr/>
            </a:pPr>
            <a:r>
              <a:rPr lang="de-DE"/>
              <a:t>Omitted variable bias: Solutions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/>
              <a:t>For twin data, we can distinguish two groups of confounders:</a:t>
            </a:r>
            <a:endParaRPr/>
          </a:p>
          <a:p>
            <a:pPr marL="514350" indent="-514350">
              <a:buFont typeface="+mj-lt"/>
              <a:buAutoNum type="arabicPeriod"/>
              <a:defRPr/>
            </a:pPr>
            <a:r>
              <a:rPr lang="de-DE"/>
              <a:t>Genetic confounders (A)</a:t>
            </a:r>
            <a:endParaRPr/>
          </a:p>
          <a:p>
            <a:pPr marL="514350" indent="-514350">
              <a:buFont typeface="+mj-lt"/>
              <a:buAutoNum type="arabicPeriod"/>
              <a:defRPr/>
            </a:pPr>
            <a:r>
              <a:rPr lang="de-DE"/>
              <a:t>Environmental confounders on the family level (C)</a:t>
            </a:r>
            <a:endParaRPr/>
          </a:p>
          <a:p>
            <a:pPr marL="0" indent="0">
              <a:buNone/>
              <a:defRPr/>
            </a:pPr>
            <a:endParaRPr lang="de-DE"/>
          </a:p>
          <a:p>
            <a:pPr marL="514350" indent="-514350">
              <a:buAutoNum type="arabicParenR"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  <a:p>
            <a:pPr marL="0" indent="0">
              <a:buNone/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26D89EF-3C3A-4E06-893E-1B74ABA00C59}" type="slidenum">
              <a:rPr lang="de-DE"/>
              <a:t>9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3384550" y="6356353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it-IT"/>
              <a:t>TwinLife workshop on behavioral genetics 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August 18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and 19</a:t>
            </a:r>
            <a:r>
              <a:rPr lang="en-US" sz="12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, 2021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1405</Words>
  <Application>Microsoft Office PowerPoint</Application>
  <DocSecurity>0</DocSecurity>
  <PresentationFormat>A4-Papier (210 x 297 mm)</PresentationFormat>
  <Paragraphs>291</Paragraphs>
  <Slides>25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Lucida Console</vt:lpstr>
      <vt:lpstr>Larissa-Design</vt:lpstr>
      <vt:lpstr>PowerPoint-Präsentation</vt:lpstr>
      <vt:lpstr>Content</vt:lpstr>
      <vt:lpstr>Omitted variable bias: The problem</vt:lpstr>
      <vt:lpstr>1. Omitted variable bias: The problem</vt:lpstr>
      <vt:lpstr>Omitted variable bias: The problem</vt:lpstr>
      <vt:lpstr>1. Omitted variable bias: The problem</vt:lpstr>
      <vt:lpstr>1. Omitted variable bias: The problem</vt:lpstr>
      <vt:lpstr>1. Omitted variable bias: The problem</vt:lpstr>
      <vt:lpstr>Omitted variable bias: Solutions</vt:lpstr>
      <vt:lpstr>1. Omitted variable bias: The problem</vt:lpstr>
      <vt:lpstr>Omitted variable bias: Solutions</vt:lpstr>
      <vt:lpstr>2. Monozygotic and dizygotic twin pairs</vt:lpstr>
      <vt:lpstr>2. Monozygotic and dizygotic twin pairs</vt:lpstr>
      <vt:lpstr>3. Estimating within-pair effects</vt:lpstr>
      <vt:lpstr>3. Estimating within-pair effects: The FE model</vt:lpstr>
      <vt:lpstr>3. Estimating within-pair effects: The FE model</vt:lpstr>
      <vt:lpstr>3. Estimating within-pair effects: The FE model</vt:lpstr>
      <vt:lpstr>3. Estimating within-pair effects: The ME model</vt:lpstr>
      <vt:lpstr>3. Estimating within-pair effects: The ME model</vt:lpstr>
      <vt:lpstr>3. Estimating within-pair effects: The ME model</vt:lpstr>
      <vt:lpstr>3. Estimating within-pair effects: The ME model</vt:lpstr>
      <vt:lpstr>4. Differentiating genetic and environmental confounds</vt:lpstr>
      <vt:lpstr>4. Differentiating genetic and environmental confounds</vt:lpstr>
      <vt:lpstr>5. Conclusion</vt:lpstr>
      <vt:lpstr>6. Further readings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Einflüsse sozialer und sexueller Entwicklung auf das Entscheidungsverhalten</dc:title>
  <dc:subject/>
  <dc:creator>Franzi</dc:creator>
  <cp:keywords/>
  <dc:description/>
  <cp:lastModifiedBy>Christoph Klatzka</cp:lastModifiedBy>
  <cp:revision>773</cp:revision>
  <dcterms:created xsi:type="dcterms:W3CDTF">2016-05-11T16:59:20Z</dcterms:created>
  <dcterms:modified xsi:type="dcterms:W3CDTF">2023-08-07T13:55:19Z</dcterms:modified>
  <cp:category/>
  <dc:identifier/>
  <cp:contentStatus/>
  <dc:language/>
  <cp:version/>
</cp:coreProperties>
</file>